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6" r:id="rId3"/>
    <p:sldId id="266" r:id="rId4"/>
    <p:sldId id="257" r:id="rId5"/>
    <p:sldId id="258" r:id="rId6"/>
    <p:sldId id="259" r:id="rId7"/>
    <p:sldId id="261" r:id="rId8"/>
    <p:sldId id="260" r:id="rId9"/>
    <p:sldId id="262" r:id="rId10"/>
    <p:sldId id="265" r:id="rId11"/>
    <p:sldId id="263" r:id="rId12"/>
    <p:sldId id="264" r:id="rId13"/>
    <p:sldId id="269" r:id="rId14"/>
    <p:sldId id="285" r:id="rId15"/>
    <p:sldId id="270" r:id="rId16"/>
    <p:sldId id="271" r:id="rId17"/>
    <p:sldId id="272" r:id="rId18"/>
    <p:sldId id="273" r:id="rId19"/>
    <p:sldId id="274" r:id="rId20"/>
    <p:sldId id="275" r:id="rId21"/>
    <p:sldId id="276" r:id="rId22"/>
    <p:sldId id="268" r:id="rId23"/>
    <p:sldId id="278" r:id="rId24"/>
    <p:sldId id="277" r:id="rId25"/>
    <p:sldId id="279" r:id="rId26"/>
    <p:sldId id="287" r:id="rId27"/>
    <p:sldId id="280" r:id="rId28"/>
    <p:sldId id="281"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A49B6-2113-47D4-80C8-437E77A25670}" v="540" dt="2018-10-22T00:05:52.2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990" autoAdjust="0"/>
  </p:normalViewPr>
  <p:slideViewPr>
    <p:cSldViewPr snapToGrid="0">
      <p:cViewPr varScale="1">
        <p:scale>
          <a:sx n="66" d="100"/>
          <a:sy n="66" d="100"/>
        </p:scale>
        <p:origin x="43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lt" userId="1c7a820a435c2f3e" providerId="LiveId" clId="{295A49B6-2113-47D4-80C8-437E77A25670}"/>
    <pc:docChg chg="undo custSel addSld delSld modSld sldOrd">
      <pc:chgData name="David Alt" userId="1c7a820a435c2f3e" providerId="LiveId" clId="{295A49B6-2113-47D4-80C8-437E77A25670}" dt="2018-10-22T00:06:35.027" v="19817" actId="113"/>
      <pc:docMkLst>
        <pc:docMk/>
      </pc:docMkLst>
      <pc:sldChg chg="modSp">
        <pc:chgData name="David Alt" userId="1c7a820a435c2f3e" providerId="LiveId" clId="{295A49B6-2113-47D4-80C8-437E77A25670}" dt="2018-10-18T18:33:29.122" v="36" actId="1076"/>
        <pc:sldMkLst>
          <pc:docMk/>
          <pc:sldMk cId="2682222096" sldId="256"/>
        </pc:sldMkLst>
        <pc:spChg chg="mod">
          <ac:chgData name="David Alt" userId="1c7a820a435c2f3e" providerId="LiveId" clId="{295A49B6-2113-47D4-80C8-437E77A25670}" dt="2018-10-18T18:33:29.122" v="36" actId="1076"/>
          <ac:spMkLst>
            <pc:docMk/>
            <pc:sldMk cId="2682222096" sldId="256"/>
            <ac:spMk id="3" creationId="{A2E24E60-82CA-4624-A4E5-DF00914418BD}"/>
          </ac:spMkLst>
        </pc:spChg>
      </pc:sldChg>
      <pc:sldChg chg="addSp modSp">
        <pc:chgData name="David Alt" userId="1c7a820a435c2f3e" providerId="LiveId" clId="{295A49B6-2113-47D4-80C8-437E77A25670}" dt="2018-10-21T23:43:55.874" v="18303"/>
        <pc:sldMkLst>
          <pc:docMk/>
          <pc:sldMk cId="285537532" sldId="257"/>
        </pc:sldMkLst>
        <pc:spChg chg="mod">
          <ac:chgData name="David Alt" userId="1c7a820a435c2f3e" providerId="LiveId" clId="{295A49B6-2113-47D4-80C8-437E77A25670}" dt="2018-10-18T18:57:45.672" v="1178" actId="20577"/>
          <ac:spMkLst>
            <pc:docMk/>
            <pc:sldMk cId="285537532" sldId="257"/>
            <ac:spMk id="3" creationId="{4CD0F634-C403-462D-93BA-513546A66405}"/>
          </ac:spMkLst>
        </pc:spChg>
        <pc:spChg chg="add">
          <ac:chgData name="David Alt" userId="1c7a820a435c2f3e" providerId="LiveId" clId="{295A49B6-2113-47D4-80C8-437E77A25670}" dt="2018-10-21T23:43:55.874" v="18303"/>
          <ac:spMkLst>
            <pc:docMk/>
            <pc:sldMk cId="285537532" sldId="257"/>
            <ac:spMk id="5" creationId="{ACD9CF8E-A758-48A1-8E5D-48635E4AA7A2}"/>
          </ac:spMkLst>
        </pc:spChg>
      </pc:sldChg>
      <pc:sldChg chg="addSp modSp ord">
        <pc:chgData name="David Alt" userId="1c7a820a435c2f3e" providerId="LiveId" clId="{295A49B6-2113-47D4-80C8-437E77A25670}" dt="2018-10-21T23:43:57.878" v="18304"/>
        <pc:sldMkLst>
          <pc:docMk/>
          <pc:sldMk cId="2831102887" sldId="258"/>
        </pc:sldMkLst>
        <pc:spChg chg="mod">
          <ac:chgData name="David Alt" userId="1c7a820a435c2f3e" providerId="LiveId" clId="{295A49B6-2113-47D4-80C8-437E77A25670}" dt="2018-10-18T18:51:15.138" v="873" actId="20577"/>
          <ac:spMkLst>
            <pc:docMk/>
            <pc:sldMk cId="2831102887" sldId="258"/>
            <ac:spMk id="2" creationId="{DCEB6E33-9F8D-455A-9724-BFB1AD12C3C7}"/>
          </ac:spMkLst>
        </pc:spChg>
        <pc:spChg chg="add">
          <ac:chgData name="David Alt" userId="1c7a820a435c2f3e" providerId="LiveId" clId="{295A49B6-2113-47D4-80C8-437E77A25670}" dt="2018-10-21T23:43:57.878" v="18304"/>
          <ac:spMkLst>
            <pc:docMk/>
            <pc:sldMk cId="2831102887" sldId="258"/>
            <ac:spMk id="7" creationId="{18743EB7-02A2-4B9A-8663-02C6A8B1417A}"/>
          </ac:spMkLst>
        </pc:spChg>
      </pc:sldChg>
      <pc:sldChg chg="addSp modSp add modAnim">
        <pc:chgData name="David Alt" userId="1c7a820a435c2f3e" providerId="LiveId" clId="{295A49B6-2113-47D4-80C8-437E77A25670}" dt="2018-10-21T23:43:59.165" v="18305"/>
        <pc:sldMkLst>
          <pc:docMk/>
          <pc:sldMk cId="1864664027" sldId="259"/>
        </pc:sldMkLst>
        <pc:spChg chg="mod">
          <ac:chgData name="David Alt" userId="1c7a820a435c2f3e" providerId="LiveId" clId="{295A49B6-2113-47D4-80C8-437E77A25670}" dt="2018-10-18T18:51:18.050" v="874" actId="20577"/>
          <ac:spMkLst>
            <pc:docMk/>
            <pc:sldMk cId="1864664027" sldId="259"/>
            <ac:spMk id="2" creationId="{F3A34C88-56CE-4FD4-827B-BB507CA74A23}"/>
          </ac:spMkLst>
        </pc:spChg>
        <pc:spChg chg="mod">
          <ac:chgData name="David Alt" userId="1c7a820a435c2f3e" providerId="LiveId" clId="{295A49B6-2113-47D4-80C8-437E77A25670}" dt="2018-10-18T18:37:24.132" v="166" actId="1076"/>
          <ac:spMkLst>
            <pc:docMk/>
            <pc:sldMk cId="1864664027" sldId="259"/>
            <ac:spMk id="3" creationId="{76217B19-44AB-48CD-B9B8-C5D43CE07984}"/>
          </ac:spMkLst>
        </pc:spChg>
        <pc:spChg chg="add mod">
          <ac:chgData name="David Alt" userId="1c7a820a435c2f3e" providerId="LiveId" clId="{295A49B6-2113-47D4-80C8-437E77A25670}" dt="2018-10-18T18:57:24.469" v="1167" actId="1076"/>
          <ac:spMkLst>
            <pc:docMk/>
            <pc:sldMk cId="1864664027" sldId="259"/>
            <ac:spMk id="5" creationId="{CEDBC9F0-B447-41F5-9787-2B4DA06B8290}"/>
          </ac:spMkLst>
        </pc:spChg>
        <pc:spChg chg="add">
          <ac:chgData name="David Alt" userId="1c7a820a435c2f3e" providerId="LiveId" clId="{295A49B6-2113-47D4-80C8-437E77A25670}" dt="2018-10-21T23:43:59.165" v="18305"/>
          <ac:spMkLst>
            <pc:docMk/>
            <pc:sldMk cId="1864664027" sldId="259"/>
            <ac:spMk id="6" creationId="{4FD0B153-F888-4693-8DF1-6279A6204BD1}"/>
          </ac:spMkLst>
        </pc:spChg>
        <pc:picChg chg="add mod">
          <ac:chgData name="David Alt" userId="1c7a820a435c2f3e" providerId="LiveId" clId="{295A49B6-2113-47D4-80C8-437E77A25670}" dt="2018-10-18T18:36:33.422" v="162" actId="14100"/>
          <ac:picMkLst>
            <pc:docMk/>
            <pc:sldMk cId="1864664027" sldId="259"/>
            <ac:picMk id="4" creationId="{83680733-1786-4178-8E9D-3686FC286C89}"/>
          </ac:picMkLst>
        </pc:picChg>
      </pc:sldChg>
      <pc:sldChg chg="addSp modSp add modAnim">
        <pc:chgData name="David Alt" userId="1c7a820a435c2f3e" providerId="LiveId" clId="{295A49B6-2113-47D4-80C8-437E77A25670}" dt="2018-10-18T19:19:21.095" v="2306" actId="1076"/>
        <pc:sldMkLst>
          <pc:docMk/>
          <pc:sldMk cId="2682533102" sldId="260"/>
        </pc:sldMkLst>
        <pc:spChg chg="mod">
          <ac:chgData name="David Alt" userId="1c7a820a435c2f3e" providerId="LiveId" clId="{295A49B6-2113-47D4-80C8-437E77A25670}" dt="2018-10-18T19:18:46.755" v="2303" actId="255"/>
          <ac:spMkLst>
            <pc:docMk/>
            <pc:sldMk cId="2682533102" sldId="260"/>
            <ac:spMk id="2" creationId="{69B8D776-DD5A-48E5-9261-C50F314DD28F}"/>
          </ac:spMkLst>
        </pc:spChg>
        <pc:spChg chg="mod">
          <ac:chgData name="David Alt" userId="1c7a820a435c2f3e" providerId="LiveId" clId="{295A49B6-2113-47D4-80C8-437E77A25670}" dt="2018-10-18T19:18:27.850" v="2294" actId="20577"/>
          <ac:spMkLst>
            <pc:docMk/>
            <pc:sldMk cId="2682533102" sldId="260"/>
            <ac:spMk id="3" creationId="{BD345EB1-B887-49AF-9080-2A0D476615EE}"/>
          </ac:spMkLst>
        </pc:spChg>
        <pc:spChg chg="add mod">
          <ac:chgData name="David Alt" userId="1c7a820a435c2f3e" providerId="LiveId" clId="{295A49B6-2113-47D4-80C8-437E77A25670}" dt="2018-10-18T19:19:21.095" v="2306" actId="1076"/>
          <ac:spMkLst>
            <pc:docMk/>
            <pc:sldMk cId="2682533102" sldId="260"/>
            <ac:spMk id="4" creationId="{7256ECE2-F756-4B1E-99D7-E9906A36FFEE}"/>
          </ac:spMkLst>
        </pc:spChg>
      </pc:sldChg>
      <pc:sldChg chg="addSp delSp modSp add modAnim">
        <pc:chgData name="David Alt" userId="1c7a820a435c2f3e" providerId="LiveId" clId="{295A49B6-2113-47D4-80C8-437E77A25670}" dt="2018-10-21T23:44:02.604" v="18306"/>
        <pc:sldMkLst>
          <pc:docMk/>
          <pc:sldMk cId="1531909354" sldId="261"/>
        </pc:sldMkLst>
        <pc:spChg chg="mod">
          <ac:chgData name="David Alt" userId="1c7a820a435c2f3e" providerId="LiveId" clId="{295A49B6-2113-47D4-80C8-437E77A25670}" dt="2018-10-18T18:58:46.681" v="1209" actId="20577"/>
          <ac:spMkLst>
            <pc:docMk/>
            <pc:sldMk cId="1531909354" sldId="261"/>
            <ac:spMk id="2" creationId="{D5A7E5E1-48BF-437C-A479-82DB63BA036B}"/>
          </ac:spMkLst>
        </pc:spChg>
        <pc:spChg chg="mod">
          <ac:chgData name="David Alt" userId="1c7a820a435c2f3e" providerId="LiveId" clId="{295A49B6-2113-47D4-80C8-437E77A25670}" dt="2018-10-18T19:08:43.090" v="1882" actId="20577"/>
          <ac:spMkLst>
            <pc:docMk/>
            <pc:sldMk cId="1531909354" sldId="261"/>
            <ac:spMk id="3" creationId="{64A98BA5-4C9F-49B1-98DD-4B98E98525C1}"/>
          </ac:spMkLst>
        </pc:spChg>
        <pc:spChg chg="add">
          <ac:chgData name="David Alt" userId="1c7a820a435c2f3e" providerId="LiveId" clId="{295A49B6-2113-47D4-80C8-437E77A25670}" dt="2018-10-21T23:44:02.604" v="18306"/>
          <ac:spMkLst>
            <pc:docMk/>
            <pc:sldMk cId="1531909354" sldId="261"/>
            <ac:spMk id="5" creationId="{6D9EB5B8-AD6E-456A-8042-A5F9ECB273ED}"/>
          </ac:spMkLst>
        </pc:spChg>
        <pc:spChg chg="add del mod">
          <ac:chgData name="David Alt" userId="1c7a820a435c2f3e" providerId="LiveId" clId="{295A49B6-2113-47D4-80C8-437E77A25670}" dt="2018-10-18T19:11:11.648" v="1999"/>
          <ac:spMkLst>
            <pc:docMk/>
            <pc:sldMk cId="1531909354" sldId="261"/>
            <ac:spMk id="5" creationId="{765EA2E4-C8AC-4FBD-8DD5-D2F45D0D2A7D}"/>
          </ac:spMkLst>
        </pc:spChg>
        <pc:picChg chg="add">
          <ac:chgData name="David Alt" userId="1c7a820a435c2f3e" providerId="LiveId" clId="{295A49B6-2113-47D4-80C8-437E77A25670}" dt="2018-10-18T18:58:53.453" v="1211"/>
          <ac:picMkLst>
            <pc:docMk/>
            <pc:sldMk cId="1531909354" sldId="261"/>
            <ac:picMk id="4" creationId="{0B15321C-1DC7-4F0E-A763-3386F7BBF069}"/>
          </ac:picMkLst>
        </pc:picChg>
      </pc:sldChg>
      <pc:sldChg chg="addSp modSp add modAnim">
        <pc:chgData name="David Alt" userId="1c7a820a435c2f3e" providerId="LiveId" clId="{295A49B6-2113-47D4-80C8-437E77A25670}" dt="2018-10-21T23:44:05.431" v="18307"/>
        <pc:sldMkLst>
          <pc:docMk/>
          <pc:sldMk cId="2567431939" sldId="262"/>
        </pc:sldMkLst>
        <pc:spChg chg="mod">
          <ac:chgData name="David Alt" userId="1c7a820a435c2f3e" providerId="LiveId" clId="{295A49B6-2113-47D4-80C8-437E77A25670}" dt="2018-10-18T19:24:25.286" v="2360" actId="20577"/>
          <ac:spMkLst>
            <pc:docMk/>
            <pc:sldMk cId="2567431939" sldId="262"/>
            <ac:spMk id="2" creationId="{8CFAEDA9-D79A-4E6D-89E5-FADC8F499FD4}"/>
          </ac:spMkLst>
        </pc:spChg>
        <pc:spChg chg="mod">
          <ac:chgData name="David Alt" userId="1c7a820a435c2f3e" providerId="LiveId" clId="{295A49B6-2113-47D4-80C8-437E77A25670}" dt="2018-10-18T19:33:09.085" v="2514" actId="1076"/>
          <ac:spMkLst>
            <pc:docMk/>
            <pc:sldMk cId="2567431939" sldId="262"/>
            <ac:spMk id="3" creationId="{310DBAE7-BCF2-4DAF-B5E0-1DA43A5FDB85}"/>
          </ac:spMkLst>
        </pc:spChg>
        <pc:spChg chg="add mod">
          <ac:chgData name="David Alt" userId="1c7a820a435c2f3e" providerId="LiveId" clId="{295A49B6-2113-47D4-80C8-437E77A25670}" dt="2018-10-18T19:33:37.737" v="2516" actId="1076"/>
          <ac:spMkLst>
            <pc:docMk/>
            <pc:sldMk cId="2567431939" sldId="262"/>
            <ac:spMk id="5" creationId="{F201D30F-61C7-406B-832F-79DA272ED95B}"/>
          </ac:spMkLst>
        </pc:spChg>
        <pc:spChg chg="add">
          <ac:chgData name="David Alt" userId="1c7a820a435c2f3e" providerId="LiveId" clId="{295A49B6-2113-47D4-80C8-437E77A25670}" dt="2018-10-21T23:44:05.431" v="18307"/>
          <ac:spMkLst>
            <pc:docMk/>
            <pc:sldMk cId="2567431939" sldId="262"/>
            <ac:spMk id="6" creationId="{958E4C43-9705-4F68-8564-016DEF7DB64F}"/>
          </ac:spMkLst>
        </pc:spChg>
        <pc:picChg chg="add mod">
          <ac:chgData name="David Alt" userId="1c7a820a435c2f3e" providerId="LiveId" clId="{295A49B6-2113-47D4-80C8-437E77A25670}" dt="2018-10-18T19:33:55.480" v="2527" actId="1037"/>
          <ac:picMkLst>
            <pc:docMk/>
            <pc:sldMk cId="2567431939" sldId="262"/>
            <ac:picMk id="4" creationId="{2FC45B5A-6C62-49A0-AD0C-A5414C82B133}"/>
          </ac:picMkLst>
        </pc:picChg>
      </pc:sldChg>
      <pc:sldChg chg="addSp delSp modSp add modAnim modNotesTx">
        <pc:chgData name="David Alt" userId="1c7a820a435c2f3e" providerId="LiveId" clId="{295A49B6-2113-47D4-80C8-437E77A25670}" dt="2018-10-21T23:44:10.127" v="18309"/>
        <pc:sldMkLst>
          <pc:docMk/>
          <pc:sldMk cId="3097631688" sldId="263"/>
        </pc:sldMkLst>
        <pc:spChg chg="mod">
          <ac:chgData name="David Alt" userId="1c7a820a435c2f3e" providerId="LiveId" clId="{295A49B6-2113-47D4-80C8-437E77A25670}" dt="2018-10-18T19:57:25.248" v="2859" actId="20577"/>
          <ac:spMkLst>
            <pc:docMk/>
            <pc:sldMk cId="3097631688" sldId="263"/>
            <ac:spMk id="2" creationId="{E6F21E29-BF8E-48CE-B7AF-F9BA5A71BA88}"/>
          </ac:spMkLst>
        </pc:spChg>
        <pc:spChg chg="mod">
          <ac:chgData name="David Alt" userId="1c7a820a435c2f3e" providerId="LiveId" clId="{295A49B6-2113-47D4-80C8-437E77A25670}" dt="2018-10-18T20:06:26.353" v="3875" actId="14100"/>
          <ac:spMkLst>
            <pc:docMk/>
            <pc:sldMk cId="3097631688" sldId="263"/>
            <ac:spMk id="3" creationId="{8BE135D8-74CA-48A1-B62B-ABDD7737B4ED}"/>
          </ac:spMkLst>
        </pc:spChg>
        <pc:spChg chg="add del mod">
          <ac:chgData name="David Alt" userId="1c7a820a435c2f3e" providerId="LiveId" clId="{295A49B6-2113-47D4-80C8-437E77A25670}" dt="2018-10-18T20:14:08.771" v="4815" actId="478"/>
          <ac:spMkLst>
            <pc:docMk/>
            <pc:sldMk cId="3097631688" sldId="263"/>
            <ac:spMk id="5" creationId="{C8EC9674-427D-4AA3-9BA8-8289F6A6E505}"/>
          </ac:spMkLst>
        </pc:spChg>
        <pc:spChg chg="add mod">
          <ac:chgData name="David Alt" userId="1c7a820a435c2f3e" providerId="LiveId" clId="{295A49B6-2113-47D4-80C8-437E77A25670}" dt="2018-10-18T20:17:14.236" v="4871" actId="1076"/>
          <ac:spMkLst>
            <pc:docMk/>
            <pc:sldMk cId="3097631688" sldId="263"/>
            <ac:spMk id="6" creationId="{C55422AD-300F-49A4-99A3-B992EBCDCAB2}"/>
          </ac:spMkLst>
        </pc:spChg>
        <pc:spChg chg="add">
          <ac:chgData name="David Alt" userId="1c7a820a435c2f3e" providerId="LiveId" clId="{295A49B6-2113-47D4-80C8-437E77A25670}" dt="2018-10-21T23:44:10.127" v="18309"/>
          <ac:spMkLst>
            <pc:docMk/>
            <pc:sldMk cId="3097631688" sldId="263"/>
            <ac:spMk id="7" creationId="{E72605FB-43C2-44AF-A523-DD9E8E3AAAB1}"/>
          </ac:spMkLst>
        </pc:spChg>
        <pc:picChg chg="add mod">
          <ac:chgData name="David Alt" userId="1c7a820a435c2f3e" providerId="LiveId" clId="{295A49B6-2113-47D4-80C8-437E77A25670}" dt="2018-10-18T20:10:31.303" v="4733" actId="1076"/>
          <ac:picMkLst>
            <pc:docMk/>
            <pc:sldMk cId="3097631688" sldId="263"/>
            <ac:picMk id="4" creationId="{57853180-EFA1-43A4-8F31-DA2A1A5B1983}"/>
          </ac:picMkLst>
        </pc:picChg>
      </pc:sldChg>
      <pc:sldChg chg="addSp delSp modSp add modNotesTx">
        <pc:chgData name="David Alt" userId="1c7a820a435c2f3e" providerId="LiveId" clId="{295A49B6-2113-47D4-80C8-437E77A25670}" dt="2018-10-21T23:44:16.080" v="18310"/>
        <pc:sldMkLst>
          <pc:docMk/>
          <pc:sldMk cId="3807311721" sldId="264"/>
        </pc:sldMkLst>
        <pc:spChg chg="mod">
          <ac:chgData name="David Alt" userId="1c7a820a435c2f3e" providerId="LiveId" clId="{295A49B6-2113-47D4-80C8-437E77A25670}" dt="2018-10-18T20:18:43.721" v="4887" actId="20577"/>
          <ac:spMkLst>
            <pc:docMk/>
            <pc:sldMk cId="3807311721" sldId="264"/>
            <ac:spMk id="2" creationId="{863934F4-9D2C-42E9-9410-33237ECCBC3A}"/>
          </ac:spMkLst>
        </pc:spChg>
        <pc:spChg chg="del">
          <ac:chgData name="David Alt" userId="1c7a820a435c2f3e" providerId="LiveId" clId="{295A49B6-2113-47D4-80C8-437E77A25670}" dt="2018-10-18T19:49:24.533" v="2570"/>
          <ac:spMkLst>
            <pc:docMk/>
            <pc:sldMk cId="3807311721" sldId="264"/>
            <ac:spMk id="3" creationId="{4BC0BB39-F05B-4304-879A-B14D5D6D3E6E}"/>
          </ac:spMkLst>
        </pc:spChg>
        <pc:spChg chg="add">
          <ac:chgData name="David Alt" userId="1c7a820a435c2f3e" providerId="LiveId" clId="{295A49B6-2113-47D4-80C8-437E77A25670}" dt="2018-10-21T23:44:16.080" v="18310"/>
          <ac:spMkLst>
            <pc:docMk/>
            <pc:sldMk cId="3807311721" sldId="264"/>
            <ac:spMk id="5" creationId="{62B6DEFE-ADC1-4110-9671-2AA079762368}"/>
          </ac:spMkLst>
        </pc:spChg>
        <pc:spChg chg="add mod">
          <ac:chgData name="David Alt" userId="1c7a820a435c2f3e" providerId="LiveId" clId="{295A49B6-2113-47D4-80C8-437E77A25670}" dt="2018-10-18T20:24:06.831" v="5187" actId="20577"/>
          <ac:spMkLst>
            <pc:docMk/>
            <pc:sldMk cId="3807311721" sldId="264"/>
            <ac:spMk id="6" creationId="{BD2D070D-ED00-4833-925B-CC0F283A6266}"/>
          </ac:spMkLst>
        </pc:spChg>
        <pc:picChg chg="add del mod">
          <ac:chgData name="David Alt" userId="1c7a820a435c2f3e" providerId="LiveId" clId="{295A49B6-2113-47D4-80C8-437E77A25670}" dt="2018-10-18T20:10:42.128" v="4734" actId="478"/>
          <ac:picMkLst>
            <pc:docMk/>
            <pc:sldMk cId="3807311721" sldId="264"/>
            <ac:picMk id="4" creationId="{F57A19BF-23FD-4937-B028-55C3DCB6ADB2}"/>
          </ac:picMkLst>
        </pc:picChg>
        <pc:picChg chg="add mod">
          <ac:chgData name="David Alt" userId="1c7a820a435c2f3e" providerId="LiveId" clId="{295A49B6-2113-47D4-80C8-437E77A25670}" dt="2018-10-18T20:23:47.164" v="5183" actId="1076"/>
          <ac:picMkLst>
            <pc:docMk/>
            <pc:sldMk cId="3807311721" sldId="264"/>
            <ac:picMk id="7" creationId="{CA43C946-0BDE-4B4C-AF3B-EF55203EBFD8}"/>
          </ac:picMkLst>
        </pc:picChg>
      </pc:sldChg>
      <pc:sldChg chg="addSp delSp modSp add modAnim">
        <pc:chgData name="David Alt" userId="1c7a820a435c2f3e" providerId="LiveId" clId="{295A49B6-2113-47D4-80C8-437E77A25670}" dt="2018-10-21T23:44:06.581" v="18308"/>
        <pc:sldMkLst>
          <pc:docMk/>
          <pc:sldMk cId="4085671283" sldId="265"/>
        </pc:sldMkLst>
        <pc:spChg chg="mod">
          <ac:chgData name="David Alt" userId="1c7a820a435c2f3e" providerId="LiveId" clId="{295A49B6-2113-47D4-80C8-437E77A25670}" dt="2018-10-18T19:50:48.882" v="2591" actId="20577"/>
          <ac:spMkLst>
            <pc:docMk/>
            <pc:sldMk cId="4085671283" sldId="265"/>
            <ac:spMk id="2" creationId="{8CFAEDA9-D79A-4E6D-89E5-FADC8F499FD4}"/>
          </ac:spMkLst>
        </pc:spChg>
        <pc:spChg chg="mod">
          <ac:chgData name="David Alt" userId="1c7a820a435c2f3e" providerId="LiveId" clId="{295A49B6-2113-47D4-80C8-437E77A25670}" dt="2018-10-18T19:56:23.650" v="2834" actId="122"/>
          <ac:spMkLst>
            <pc:docMk/>
            <pc:sldMk cId="4085671283" sldId="265"/>
            <ac:spMk id="3" creationId="{310DBAE7-BCF2-4DAF-B5E0-1DA43A5FDB85}"/>
          </ac:spMkLst>
        </pc:spChg>
        <pc:spChg chg="del">
          <ac:chgData name="David Alt" userId="1c7a820a435c2f3e" providerId="LiveId" clId="{295A49B6-2113-47D4-80C8-437E77A25670}" dt="2018-10-18T19:52:56.956" v="2724" actId="478"/>
          <ac:spMkLst>
            <pc:docMk/>
            <pc:sldMk cId="4085671283" sldId="265"/>
            <ac:spMk id="5" creationId="{F201D30F-61C7-406B-832F-79DA272ED95B}"/>
          </ac:spMkLst>
        </pc:spChg>
        <pc:spChg chg="add mod">
          <ac:chgData name="David Alt" userId="1c7a820a435c2f3e" providerId="LiveId" clId="{295A49B6-2113-47D4-80C8-437E77A25670}" dt="2018-10-18T19:54:40.940" v="2756" actId="1076"/>
          <ac:spMkLst>
            <pc:docMk/>
            <pc:sldMk cId="4085671283" sldId="265"/>
            <ac:spMk id="6" creationId="{79FDCD5B-949B-468F-9353-9328301C41C7}"/>
          </ac:spMkLst>
        </pc:spChg>
        <pc:spChg chg="add">
          <ac:chgData name="David Alt" userId="1c7a820a435c2f3e" providerId="LiveId" clId="{295A49B6-2113-47D4-80C8-437E77A25670}" dt="2018-10-21T23:44:06.581" v="18308"/>
          <ac:spMkLst>
            <pc:docMk/>
            <pc:sldMk cId="4085671283" sldId="265"/>
            <ac:spMk id="7" creationId="{68359791-7976-436D-9CC4-311501308A7B}"/>
          </ac:spMkLst>
        </pc:spChg>
      </pc:sldChg>
      <pc:sldChg chg="addSp delSp modSp add ord">
        <pc:chgData name="David Alt" userId="1c7a820a435c2f3e" providerId="LiveId" clId="{295A49B6-2113-47D4-80C8-437E77A25670}" dt="2018-10-21T23:44:56.698" v="18314" actId="478"/>
        <pc:sldMkLst>
          <pc:docMk/>
          <pc:sldMk cId="3864527603" sldId="266"/>
        </pc:sldMkLst>
        <pc:spChg chg="mod">
          <ac:chgData name="David Alt" userId="1c7a820a435c2f3e" providerId="LiveId" clId="{295A49B6-2113-47D4-80C8-437E77A25670}" dt="2018-10-19T22:45:02.954" v="11099" actId="20577"/>
          <ac:spMkLst>
            <pc:docMk/>
            <pc:sldMk cId="3864527603" sldId="266"/>
            <ac:spMk id="2" creationId="{29E31A66-1415-4869-B07F-CD4EFA7B54A3}"/>
          </ac:spMkLst>
        </pc:spChg>
        <pc:spChg chg="mod">
          <ac:chgData name="David Alt" userId="1c7a820a435c2f3e" providerId="LiveId" clId="{295A49B6-2113-47D4-80C8-437E77A25670}" dt="2018-10-18T20:28:19.501" v="5459" actId="20577"/>
          <ac:spMkLst>
            <pc:docMk/>
            <pc:sldMk cId="3864527603" sldId="266"/>
            <ac:spMk id="3" creationId="{698CE23F-FB46-4B53-BA5F-62FCF2287ADF}"/>
          </ac:spMkLst>
        </pc:spChg>
        <pc:spChg chg="add del mod">
          <ac:chgData name="David Alt" userId="1c7a820a435c2f3e" providerId="LiveId" clId="{295A49B6-2113-47D4-80C8-437E77A25670}" dt="2018-10-21T23:44:56.698" v="18314" actId="478"/>
          <ac:spMkLst>
            <pc:docMk/>
            <pc:sldMk cId="3864527603" sldId="266"/>
            <ac:spMk id="4" creationId="{06F6BA79-156F-4DB2-8305-E34464D1B3C3}"/>
          </ac:spMkLst>
        </pc:spChg>
        <pc:spChg chg="add mod">
          <ac:chgData name="David Alt" userId="1c7a820a435c2f3e" providerId="LiveId" clId="{295A49B6-2113-47D4-80C8-437E77A25670}" dt="2018-10-18T20:40:12.433" v="6202" actId="113"/>
          <ac:spMkLst>
            <pc:docMk/>
            <pc:sldMk cId="3864527603" sldId="266"/>
            <ac:spMk id="8" creationId="{1DA6A51B-351F-4451-AA7E-A80732BBF58C}"/>
          </ac:spMkLst>
        </pc:spChg>
        <pc:spChg chg="add mod">
          <ac:chgData name="David Alt" userId="1c7a820a435c2f3e" providerId="LiveId" clId="{295A49B6-2113-47D4-80C8-437E77A25670}" dt="2018-10-21T23:43:46.375" v="18302" actId="20577"/>
          <ac:spMkLst>
            <pc:docMk/>
            <pc:sldMk cId="3864527603" sldId="266"/>
            <ac:spMk id="9" creationId="{2CE5A351-4311-49E5-A5C2-5423EB169343}"/>
          </ac:spMkLst>
        </pc:spChg>
        <pc:graphicFrameChg chg="add mod modGraphic">
          <ac:chgData name="David Alt" userId="1c7a820a435c2f3e" providerId="LiveId" clId="{295A49B6-2113-47D4-80C8-437E77A25670}" dt="2018-10-18T20:35:32.757" v="5928" actId="1076"/>
          <ac:graphicFrameMkLst>
            <pc:docMk/>
            <pc:sldMk cId="3864527603" sldId="266"/>
            <ac:graphicFrameMk id="6" creationId="{F435B11C-ECA8-40FF-9E24-09D642A25DBA}"/>
          </ac:graphicFrameMkLst>
        </pc:graphicFrameChg>
        <pc:graphicFrameChg chg="add mod modGraphic">
          <ac:chgData name="David Alt" userId="1c7a820a435c2f3e" providerId="LiveId" clId="{295A49B6-2113-47D4-80C8-437E77A25670}" dt="2018-10-18T20:35:36.567" v="5929" actId="1076"/>
          <ac:graphicFrameMkLst>
            <pc:docMk/>
            <pc:sldMk cId="3864527603" sldId="266"/>
            <ac:graphicFrameMk id="7" creationId="{0A547DA9-EAD5-4D3D-A88E-E437068E305F}"/>
          </ac:graphicFrameMkLst>
        </pc:graphicFrameChg>
        <pc:picChg chg="add del mod">
          <ac:chgData name="David Alt" userId="1c7a820a435c2f3e" providerId="LiveId" clId="{295A49B6-2113-47D4-80C8-437E77A25670}" dt="2018-10-18T20:31:08.128" v="5634" actId="478"/>
          <ac:picMkLst>
            <pc:docMk/>
            <pc:sldMk cId="3864527603" sldId="266"/>
            <ac:picMk id="4" creationId="{BF0AAFBF-A590-4AFA-BDE6-EB5D46BEBEF3}"/>
          </ac:picMkLst>
        </pc:picChg>
        <pc:picChg chg="add del mod">
          <ac:chgData name="David Alt" userId="1c7a820a435c2f3e" providerId="LiveId" clId="{295A49B6-2113-47D4-80C8-437E77A25670}" dt="2018-10-18T20:35:26.078" v="5927" actId="478"/>
          <ac:picMkLst>
            <pc:docMk/>
            <pc:sldMk cId="3864527603" sldId="266"/>
            <ac:picMk id="5" creationId="{12F9D86C-4AF1-44DA-9C3D-B7A492DE6699}"/>
          </ac:picMkLst>
        </pc:picChg>
      </pc:sldChg>
      <pc:sldChg chg="addSp delSp modSp add">
        <pc:chgData name="David Alt" userId="1c7a820a435c2f3e" providerId="LiveId" clId="{295A49B6-2113-47D4-80C8-437E77A25670}" dt="2018-10-21T23:43:20.692" v="18300"/>
        <pc:sldMkLst>
          <pc:docMk/>
          <pc:sldMk cId="1628250999" sldId="268"/>
        </pc:sldMkLst>
        <pc:spChg chg="mod">
          <ac:chgData name="David Alt" userId="1c7a820a435c2f3e" providerId="LiveId" clId="{295A49B6-2113-47D4-80C8-437E77A25670}" dt="2018-10-18T20:37:56.761" v="6073" actId="14100"/>
          <ac:spMkLst>
            <pc:docMk/>
            <pc:sldMk cId="1628250999" sldId="268"/>
            <ac:spMk id="2" creationId="{7A103C93-AA42-48FB-B77F-87BB9302F98B}"/>
          </ac:spMkLst>
        </pc:spChg>
        <pc:spChg chg="del">
          <ac:chgData name="David Alt" userId="1c7a820a435c2f3e" providerId="LiveId" clId="{295A49B6-2113-47D4-80C8-437E77A25670}" dt="2018-10-18T21:37:10.720" v="10163" actId="478"/>
          <ac:spMkLst>
            <pc:docMk/>
            <pc:sldMk cId="1628250999" sldId="268"/>
            <ac:spMk id="4" creationId="{A1AF1C66-E613-45B2-A1D1-776BAD16BB17}"/>
          </ac:spMkLst>
        </pc:spChg>
        <pc:spChg chg="add">
          <ac:chgData name="David Alt" userId="1c7a820a435c2f3e" providerId="LiveId" clId="{295A49B6-2113-47D4-80C8-437E77A25670}" dt="2018-10-21T23:43:20.692" v="18300"/>
          <ac:spMkLst>
            <pc:docMk/>
            <pc:sldMk cId="1628250999" sldId="268"/>
            <ac:spMk id="6" creationId="{D859D5F8-1E9E-4808-B92A-61BE2633F3A3}"/>
          </ac:spMkLst>
        </pc:spChg>
        <pc:picChg chg="add mod">
          <ac:chgData name="David Alt" userId="1c7a820a435c2f3e" providerId="LiveId" clId="{295A49B6-2113-47D4-80C8-437E77A25670}" dt="2018-10-18T20:37:16.911" v="6042" actId="1076"/>
          <ac:picMkLst>
            <pc:docMk/>
            <pc:sldMk cId="1628250999" sldId="268"/>
            <ac:picMk id="5" creationId="{F11D763B-9867-4D29-82BD-BB56A63DAE6D}"/>
          </ac:picMkLst>
        </pc:picChg>
      </pc:sldChg>
      <pc:sldChg chg="addSp delSp modSp add">
        <pc:chgData name="David Alt" userId="1c7a820a435c2f3e" providerId="LiveId" clId="{295A49B6-2113-47D4-80C8-437E77A25670}" dt="2018-10-21T23:45:15.946" v="18319" actId="20577"/>
        <pc:sldMkLst>
          <pc:docMk/>
          <pc:sldMk cId="437995380" sldId="269"/>
        </pc:sldMkLst>
        <pc:spChg chg="mod">
          <ac:chgData name="David Alt" userId="1c7a820a435c2f3e" providerId="LiveId" clId="{295A49B6-2113-47D4-80C8-437E77A25670}" dt="2018-10-18T20:42:22.394" v="6293" actId="20577"/>
          <ac:spMkLst>
            <pc:docMk/>
            <pc:sldMk cId="437995380" sldId="269"/>
            <ac:spMk id="2" creationId="{1676C3D1-88FC-4AA1-BD93-02904F5B5942}"/>
          </ac:spMkLst>
        </pc:spChg>
        <pc:spChg chg="mod">
          <ac:chgData name="David Alt" userId="1c7a820a435c2f3e" providerId="LiveId" clId="{295A49B6-2113-47D4-80C8-437E77A25670}" dt="2018-10-19T22:46:46.867" v="11207" actId="122"/>
          <ac:spMkLst>
            <pc:docMk/>
            <pc:sldMk cId="437995380" sldId="269"/>
            <ac:spMk id="3" creationId="{613F6836-DFD0-4CD4-B8EE-6EC970418792}"/>
          </ac:spMkLst>
        </pc:spChg>
        <pc:spChg chg="add del mod">
          <ac:chgData name="David Alt" userId="1c7a820a435c2f3e" providerId="LiveId" clId="{295A49B6-2113-47D4-80C8-437E77A25670}" dt="2018-10-21T23:45:08.401" v="18317"/>
          <ac:spMkLst>
            <pc:docMk/>
            <pc:sldMk cId="437995380" sldId="269"/>
            <ac:spMk id="4" creationId="{280550F6-94FA-49F4-8B6F-F7480FA79BC8}"/>
          </ac:spMkLst>
        </pc:spChg>
        <pc:spChg chg="add mod">
          <ac:chgData name="David Alt" userId="1c7a820a435c2f3e" providerId="LiveId" clId="{295A49B6-2113-47D4-80C8-437E77A25670}" dt="2018-10-21T23:45:15.946" v="18319" actId="20577"/>
          <ac:spMkLst>
            <pc:docMk/>
            <pc:sldMk cId="437995380" sldId="269"/>
            <ac:spMk id="5" creationId="{F9BBB8D5-7B0B-4094-B453-82C1CDABDDAB}"/>
          </ac:spMkLst>
        </pc:spChg>
        <pc:picChg chg="del">
          <ac:chgData name="David Alt" userId="1c7a820a435c2f3e" providerId="LiveId" clId="{295A49B6-2113-47D4-80C8-437E77A25670}" dt="2018-10-19T05:07:41.902" v="10253"/>
          <ac:picMkLst>
            <pc:docMk/>
            <pc:sldMk cId="437995380" sldId="269"/>
            <ac:picMk id="5" creationId="{44FE16F9-D5FC-401E-8FEB-B45021528D12}"/>
          </ac:picMkLst>
        </pc:picChg>
      </pc:sldChg>
      <pc:sldChg chg="addSp delSp modSp add modNotesTx">
        <pc:chgData name="David Alt" userId="1c7a820a435c2f3e" providerId="LiveId" clId="{295A49B6-2113-47D4-80C8-437E77A25670}" dt="2018-10-21T23:43:08.558" v="18296"/>
        <pc:sldMkLst>
          <pc:docMk/>
          <pc:sldMk cId="1453725051" sldId="270"/>
        </pc:sldMkLst>
        <pc:spChg chg="mod">
          <ac:chgData name="David Alt" userId="1c7a820a435c2f3e" providerId="LiveId" clId="{295A49B6-2113-47D4-80C8-437E77A25670}" dt="2018-10-18T20:51:34.277" v="6776" actId="20577"/>
          <ac:spMkLst>
            <pc:docMk/>
            <pc:sldMk cId="1453725051" sldId="270"/>
            <ac:spMk id="2" creationId="{EA1A9402-105F-490A-B0CA-D57ADDD51064}"/>
          </ac:spMkLst>
        </pc:spChg>
        <pc:spChg chg="mod">
          <ac:chgData name="David Alt" userId="1c7a820a435c2f3e" providerId="LiveId" clId="{295A49B6-2113-47D4-80C8-437E77A25670}" dt="2018-10-18T21:20:21.870" v="8853" actId="6549"/>
          <ac:spMkLst>
            <pc:docMk/>
            <pc:sldMk cId="1453725051" sldId="270"/>
            <ac:spMk id="3" creationId="{1FDFF2C6-1049-4ED9-8607-317A83D3E7D7}"/>
          </ac:spMkLst>
        </pc:spChg>
        <pc:spChg chg="add del">
          <ac:chgData name="David Alt" userId="1c7a820a435c2f3e" providerId="LiveId" clId="{295A49B6-2113-47D4-80C8-437E77A25670}" dt="2018-10-21T23:43:04.446" v="18295"/>
          <ac:spMkLst>
            <pc:docMk/>
            <pc:sldMk cId="1453725051" sldId="270"/>
            <ac:spMk id="7" creationId="{C4B08094-2E8A-4723-A247-55A72ECC2319}"/>
          </ac:spMkLst>
        </pc:spChg>
        <pc:spChg chg="add">
          <ac:chgData name="David Alt" userId="1c7a820a435c2f3e" providerId="LiveId" clId="{295A49B6-2113-47D4-80C8-437E77A25670}" dt="2018-10-21T23:43:08.558" v="18296"/>
          <ac:spMkLst>
            <pc:docMk/>
            <pc:sldMk cId="1453725051" sldId="270"/>
            <ac:spMk id="8" creationId="{D1328611-509F-44F7-A873-2D0B347CD326}"/>
          </ac:spMkLst>
        </pc:spChg>
        <pc:graphicFrameChg chg="add del mod modGraphic">
          <ac:chgData name="David Alt" userId="1c7a820a435c2f3e" providerId="LiveId" clId="{295A49B6-2113-47D4-80C8-437E77A25670}" dt="2018-10-19T22:47:27.678" v="11208" actId="478"/>
          <ac:graphicFrameMkLst>
            <pc:docMk/>
            <pc:sldMk cId="1453725051" sldId="270"/>
            <ac:graphicFrameMk id="4" creationId="{88BE58EB-5784-4C92-96D5-3B431B5F2D01}"/>
          </ac:graphicFrameMkLst>
        </pc:graphicFrameChg>
        <pc:graphicFrameChg chg="mod modGraphic">
          <ac:chgData name="David Alt" userId="1c7a820a435c2f3e" providerId="LiveId" clId="{295A49B6-2113-47D4-80C8-437E77A25670}" dt="2018-10-21T22:53:12.402" v="13874" actId="20577"/>
          <ac:graphicFrameMkLst>
            <pc:docMk/>
            <pc:sldMk cId="1453725051" sldId="270"/>
            <ac:graphicFrameMk id="5" creationId="{E604A117-A86E-4CA1-9513-D4F0476CD82B}"/>
          </ac:graphicFrameMkLst>
        </pc:graphicFrameChg>
        <pc:graphicFrameChg chg="add mod modGraphic">
          <ac:chgData name="David Alt" userId="1c7a820a435c2f3e" providerId="LiveId" clId="{295A49B6-2113-47D4-80C8-437E77A25670}" dt="2018-10-21T22:53:17.436" v="13879" actId="20577"/>
          <ac:graphicFrameMkLst>
            <pc:docMk/>
            <pc:sldMk cId="1453725051" sldId="270"/>
            <ac:graphicFrameMk id="6" creationId="{5E3C0651-1A27-43E5-856C-197F347FCE49}"/>
          </ac:graphicFrameMkLst>
        </pc:graphicFrameChg>
      </pc:sldChg>
      <pc:sldChg chg="addSp modSp add modNotesTx">
        <pc:chgData name="David Alt" userId="1c7a820a435c2f3e" providerId="LiveId" clId="{295A49B6-2113-47D4-80C8-437E77A25670}" dt="2018-10-21T23:43:10.249" v="18297"/>
        <pc:sldMkLst>
          <pc:docMk/>
          <pc:sldMk cId="3747066069" sldId="271"/>
        </pc:sldMkLst>
        <pc:spChg chg="mod">
          <ac:chgData name="David Alt" userId="1c7a820a435c2f3e" providerId="LiveId" clId="{295A49B6-2113-47D4-80C8-437E77A25670}" dt="2018-10-18T20:51:44.942" v="6810" actId="20577"/>
          <ac:spMkLst>
            <pc:docMk/>
            <pc:sldMk cId="3747066069" sldId="271"/>
            <ac:spMk id="2" creationId="{26723D22-51AE-4AF4-B823-4535A9B07439}"/>
          </ac:spMkLst>
        </pc:spChg>
        <pc:spChg chg="add">
          <ac:chgData name="David Alt" userId="1c7a820a435c2f3e" providerId="LiveId" clId="{295A49B6-2113-47D4-80C8-437E77A25670}" dt="2018-10-21T23:43:10.249" v="18297"/>
          <ac:spMkLst>
            <pc:docMk/>
            <pc:sldMk cId="3747066069" sldId="271"/>
            <ac:spMk id="5" creationId="{60BA114A-50DE-4363-86C3-2B2E5919EA42}"/>
          </ac:spMkLst>
        </pc:spChg>
        <pc:graphicFrameChg chg="modGraphic">
          <ac:chgData name="David Alt" userId="1c7a820a435c2f3e" providerId="LiveId" clId="{295A49B6-2113-47D4-80C8-437E77A25670}" dt="2018-10-21T22:58:27.133" v="14617" actId="20577"/>
          <ac:graphicFrameMkLst>
            <pc:docMk/>
            <pc:sldMk cId="3747066069" sldId="271"/>
            <ac:graphicFrameMk id="4" creationId="{A491E887-3423-4029-92A1-5D045CD3F1C4}"/>
          </ac:graphicFrameMkLst>
        </pc:graphicFrameChg>
      </pc:sldChg>
      <pc:sldChg chg="addSp modSp add">
        <pc:chgData name="David Alt" userId="1c7a820a435c2f3e" providerId="LiveId" clId="{295A49B6-2113-47D4-80C8-437E77A25670}" dt="2018-10-21T23:43:11.175" v="18298"/>
        <pc:sldMkLst>
          <pc:docMk/>
          <pc:sldMk cId="2262722664" sldId="272"/>
        </pc:sldMkLst>
        <pc:spChg chg="mod">
          <ac:chgData name="David Alt" userId="1c7a820a435c2f3e" providerId="LiveId" clId="{295A49B6-2113-47D4-80C8-437E77A25670}" dt="2018-10-18T20:51:58.842" v="6852" actId="20577"/>
          <ac:spMkLst>
            <pc:docMk/>
            <pc:sldMk cId="2262722664" sldId="272"/>
            <ac:spMk id="2" creationId="{187B02F0-2991-434E-ACCA-902E899EAE3F}"/>
          </ac:spMkLst>
        </pc:spChg>
        <pc:spChg chg="add mod">
          <ac:chgData name="David Alt" userId="1c7a820a435c2f3e" providerId="LiveId" clId="{295A49B6-2113-47D4-80C8-437E77A25670}" dt="2018-10-21T23:19:35.785" v="16748" actId="1038"/>
          <ac:spMkLst>
            <pc:docMk/>
            <pc:sldMk cId="2262722664" sldId="272"/>
            <ac:spMk id="5" creationId="{877CFC75-0125-4E7C-8BA5-F4EDE901A14F}"/>
          </ac:spMkLst>
        </pc:spChg>
        <pc:spChg chg="add mod">
          <ac:chgData name="David Alt" userId="1c7a820a435c2f3e" providerId="LiveId" clId="{295A49B6-2113-47D4-80C8-437E77A25670}" dt="2018-10-21T23:19:35.785" v="16748" actId="1038"/>
          <ac:spMkLst>
            <pc:docMk/>
            <pc:sldMk cId="2262722664" sldId="272"/>
            <ac:spMk id="6" creationId="{F127F817-BA53-4509-9259-739FD8978A5D}"/>
          </ac:spMkLst>
        </pc:spChg>
        <pc:spChg chg="add">
          <ac:chgData name="David Alt" userId="1c7a820a435c2f3e" providerId="LiveId" clId="{295A49B6-2113-47D4-80C8-437E77A25670}" dt="2018-10-21T23:43:11.175" v="18298"/>
          <ac:spMkLst>
            <pc:docMk/>
            <pc:sldMk cId="2262722664" sldId="272"/>
            <ac:spMk id="7" creationId="{135FCBD3-0E83-4DB6-BEB7-D8EC966398B2}"/>
          </ac:spMkLst>
        </pc:spChg>
        <pc:graphicFrameChg chg="mod modGraphic">
          <ac:chgData name="David Alt" userId="1c7a820a435c2f3e" providerId="LiveId" clId="{295A49B6-2113-47D4-80C8-437E77A25670}" dt="2018-10-21T23:19:35.785" v="16748" actId="1038"/>
          <ac:graphicFrameMkLst>
            <pc:docMk/>
            <pc:sldMk cId="2262722664" sldId="272"/>
            <ac:graphicFrameMk id="4" creationId="{CF8E3507-96E3-4245-9980-FB2132EDA8C0}"/>
          </ac:graphicFrameMkLst>
        </pc:graphicFrameChg>
      </pc:sldChg>
      <pc:sldChg chg="addSp modSp add modNotesTx">
        <pc:chgData name="David Alt" userId="1c7a820a435c2f3e" providerId="LiveId" clId="{295A49B6-2113-47D4-80C8-437E77A25670}" dt="2018-10-21T23:43:12.871" v="18299"/>
        <pc:sldMkLst>
          <pc:docMk/>
          <pc:sldMk cId="2265482853" sldId="273"/>
        </pc:sldMkLst>
        <pc:spChg chg="mod">
          <ac:chgData name="David Alt" userId="1c7a820a435c2f3e" providerId="LiveId" clId="{295A49B6-2113-47D4-80C8-437E77A25670}" dt="2018-10-18T20:52:11.789" v="6889" actId="20577"/>
          <ac:spMkLst>
            <pc:docMk/>
            <pc:sldMk cId="2265482853" sldId="273"/>
            <ac:spMk id="2" creationId="{2FD54286-C732-4FD3-8550-26B82948BDD7}"/>
          </ac:spMkLst>
        </pc:spChg>
        <pc:spChg chg="add">
          <ac:chgData name="David Alt" userId="1c7a820a435c2f3e" providerId="LiveId" clId="{295A49B6-2113-47D4-80C8-437E77A25670}" dt="2018-10-21T23:43:12.871" v="18299"/>
          <ac:spMkLst>
            <pc:docMk/>
            <pc:sldMk cId="2265482853" sldId="273"/>
            <ac:spMk id="5" creationId="{0BCA9A32-8C9E-49FE-AA3E-0D1360188C75}"/>
          </ac:spMkLst>
        </pc:spChg>
        <pc:graphicFrameChg chg="modGraphic">
          <ac:chgData name="David Alt" userId="1c7a820a435c2f3e" providerId="LiveId" clId="{295A49B6-2113-47D4-80C8-437E77A25670}" dt="2018-10-21T23:30:29.417" v="17637" actId="20577"/>
          <ac:graphicFrameMkLst>
            <pc:docMk/>
            <pc:sldMk cId="2265482853" sldId="273"/>
            <ac:graphicFrameMk id="4" creationId="{337E0B59-9706-48C2-8C6B-FA923D211345}"/>
          </ac:graphicFrameMkLst>
        </pc:graphicFrameChg>
      </pc:sldChg>
      <pc:sldChg chg="addSp delSp modSp add ord modAnim modNotesTx">
        <pc:chgData name="David Alt" userId="1c7a820a435c2f3e" providerId="LiveId" clId="{295A49B6-2113-47D4-80C8-437E77A25670}" dt="2018-10-21T23:27:50.013" v="17576" actId="6549"/>
        <pc:sldMkLst>
          <pc:docMk/>
          <pc:sldMk cId="755633211" sldId="274"/>
        </pc:sldMkLst>
        <pc:spChg chg="mod">
          <ac:chgData name="David Alt" userId="1c7a820a435c2f3e" providerId="LiveId" clId="{295A49B6-2113-47D4-80C8-437E77A25670}" dt="2018-10-21T23:24:51.931" v="17505" actId="20577"/>
          <ac:spMkLst>
            <pc:docMk/>
            <pc:sldMk cId="755633211" sldId="274"/>
            <ac:spMk id="2" creationId="{FA9E4C09-26D6-483D-B227-2A61B85BCDAE}"/>
          </ac:spMkLst>
        </pc:spChg>
        <pc:spChg chg="del">
          <ac:chgData name="David Alt" userId="1c7a820a435c2f3e" providerId="LiveId" clId="{295A49B6-2113-47D4-80C8-437E77A25670}" dt="2018-10-18T20:55:17.116" v="6945" actId="3680"/>
          <ac:spMkLst>
            <pc:docMk/>
            <pc:sldMk cId="755633211" sldId="274"/>
            <ac:spMk id="3" creationId="{C2AE7814-9374-4421-9C36-11FA541DBD6E}"/>
          </ac:spMkLst>
        </pc:spChg>
        <pc:graphicFrameChg chg="add mod modGraphic">
          <ac:chgData name="David Alt" userId="1c7a820a435c2f3e" providerId="LiveId" clId="{295A49B6-2113-47D4-80C8-437E77A25670}" dt="2018-10-18T21:08:04.685" v="7734" actId="20577"/>
          <ac:graphicFrameMkLst>
            <pc:docMk/>
            <pc:sldMk cId="755633211" sldId="274"/>
            <ac:graphicFrameMk id="4" creationId="{8F6B0FD2-1950-456F-8297-CADBCE8B2507}"/>
          </ac:graphicFrameMkLst>
        </pc:graphicFrameChg>
      </pc:sldChg>
      <pc:sldChg chg="addSp modSp add">
        <pc:chgData name="David Alt" userId="1c7a820a435c2f3e" providerId="LiveId" clId="{295A49B6-2113-47D4-80C8-437E77A25670}" dt="2018-10-21T23:37:31.190" v="18245" actId="1076"/>
        <pc:sldMkLst>
          <pc:docMk/>
          <pc:sldMk cId="1652211091" sldId="275"/>
        </pc:sldMkLst>
        <pc:spChg chg="mod">
          <ac:chgData name="David Alt" userId="1c7a820a435c2f3e" providerId="LiveId" clId="{295A49B6-2113-47D4-80C8-437E77A25670}" dt="2018-10-21T23:31:04.407" v="17650" actId="20577"/>
          <ac:spMkLst>
            <pc:docMk/>
            <pc:sldMk cId="1652211091" sldId="275"/>
            <ac:spMk id="2" creationId="{1C9146BE-52A7-4E98-86A4-D60078EA1EFD}"/>
          </ac:spMkLst>
        </pc:spChg>
        <pc:spChg chg="mod">
          <ac:chgData name="David Alt" userId="1c7a820a435c2f3e" providerId="LiveId" clId="{295A49B6-2113-47D4-80C8-437E77A25670}" dt="2018-10-21T23:37:25.807" v="18244" actId="1076"/>
          <ac:spMkLst>
            <pc:docMk/>
            <pc:sldMk cId="1652211091" sldId="275"/>
            <ac:spMk id="3" creationId="{2C5DA987-45D7-452B-BD11-A9BE3BA75A72}"/>
          </ac:spMkLst>
        </pc:spChg>
        <pc:spChg chg="add mod">
          <ac:chgData name="David Alt" userId="1c7a820a435c2f3e" providerId="LiveId" clId="{295A49B6-2113-47D4-80C8-437E77A25670}" dt="2018-10-21T23:37:31.190" v="18245" actId="1076"/>
          <ac:spMkLst>
            <pc:docMk/>
            <pc:sldMk cId="1652211091" sldId="275"/>
            <ac:spMk id="4" creationId="{43720EE9-7E82-4192-A56A-177A2DD92B61}"/>
          </ac:spMkLst>
        </pc:spChg>
      </pc:sldChg>
      <pc:sldChg chg="addSp modSp add modNotesTx">
        <pc:chgData name="David Alt" userId="1c7a820a435c2f3e" providerId="LiveId" clId="{295A49B6-2113-47D4-80C8-437E77A25670}" dt="2018-10-21T23:46:09.877" v="18325" actId="20577"/>
        <pc:sldMkLst>
          <pc:docMk/>
          <pc:sldMk cId="1939095103" sldId="276"/>
        </pc:sldMkLst>
        <pc:spChg chg="mod">
          <ac:chgData name="David Alt" userId="1c7a820a435c2f3e" providerId="LiveId" clId="{295A49B6-2113-47D4-80C8-437E77A25670}" dt="2018-10-21T23:37:49.634" v="18257" actId="20577"/>
          <ac:spMkLst>
            <pc:docMk/>
            <pc:sldMk cId="1939095103" sldId="276"/>
            <ac:spMk id="2" creationId="{A1A091A9-1B51-4460-A8E6-739B2DCC4DC5}"/>
          </ac:spMkLst>
        </pc:spChg>
        <pc:spChg chg="mod">
          <ac:chgData name="David Alt" userId="1c7a820a435c2f3e" providerId="LiveId" clId="{295A49B6-2113-47D4-80C8-437E77A25670}" dt="2018-10-21T23:41:39.302" v="18262"/>
          <ac:spMkLst>
            <pc:docMk/>
            <pc:sldMk cId="1939095103" sldId="276"/>
            <ac:spMk id="3" creationId="{2A7F79FF-F66F-4BE8-BF55-7F2F6D70CA24}"/>
          </ac:spMkLst>
        </pc:spChg>
        <pc:spChg chg="add mod">
          <ac:chgData name="David Alt" userId="1c7a820a435c2f3e" providerId="LiveId" clId="{295A49B6-2113-47D4-80C8-437E77A25670}" dt="2018-10-21T23:41:48.714" v="18265" actId="1076"/>
          <ac:spMkLst>
            <pc:docMk/>
            <pc:sldMk cId="1939095103" sldId="276"/>
            <ac:spMk id="4" creationId="{A59E4942-F643-49F4-B424-A5346EF04B29}"/>
          </ac:spMkLst>
        </pc:spChg>
      </pc:sldChg>
      <pc:sldChg chg="addSp modSp add">
        <pc:chgData name="David Alt" userId="1c7a820a435c2f3e" providerId="LiveId" clId="{295A49B6-2113-47D4-80C8-437E77A25670}" dt="2018-10-21T23:48:18.871" v="18330" actId="1076"/>
        <pc:sldMkLst>
          <pc:docMk/>
          <pc:sldMk cId="3593057003" sldId="277"/>
        </pc:sldMkLst>
        <pc:spChg chg="mod">
          <ac:chgData name="David Alt" userId="1c7a820a435c2f3e" providerId="LiveId" clId="{295A49B6-2113-47D4-80C8-437E77A25670}" dt="2018-10-18T21:34:56.020" v="10139" actId="20577"/>
          <ac:spMkLst>
            <pc:docMk/>
            <pc:sldMk cId="3593057003" sldId="277"/>
            <ac:spMk id="2" creationId="{098E220A-587E-49F3-94CF-E84AEFEFDFAD}"/>
          </ac:spMkLst>
        </pc:spChg>
        <pc:spChg chg="add mod">
          <ac:chgData name="David Alt" userId="1c7a820a435c2f3e" providerId="LiveId" clId="{295A49B6-2113-47D4-80C8-437E77A25670}" dt="2018-10-21T23:48:18.871" v="18330" actId="1076"/>
          <ac:spMkLst>
            <pc:docMk/>
            <pc:sldMk cId="3593057003" sldId="277"/>
            <ac:spMk id="3" creationId="{AE669619-ED66-4F6A-887D-E0ED2A867191}"/>
          </ac:spMkLst>
        </pc:spChg>
      </pc:sldChg>
      <pc:sldChg chg="addSp delSp modSp add">
        <pc:chgData name="David Alt" userId="1c7a820a435c2f3e" providerId="LiveId" clId="{295A49B6-2113-47D4-80C8-437E77A25670}" dt="2018-10-21T23:57:23.721" v="19500" actId="5793"/>
        <pc:sldMkLst>
          <pc:docMk/>
          <pc:sldMk cId="3830001634" sldId="278"/>
        </pc:sldMkLst>
        <pc:spChg chg="mod">
          <ac:chgData name="David Alt" userId="1c7a820a435c2f3e" providerId="LiveId" clId="{295A49B6-2113-47D4-80C8-437E77A25670}" dt="2018-10-18T21:36:55.576" v="10162" actId="20577"/>
          <ac:spMkLst>
            <pc:docMk/>
            <pc:sldMk cId="3830001634" sldId="278"/>
            <ac:spMk id="2" creationId="{EE739406-2ACE-40A7-91CF-D762DCC8B813}"/>
          </ac:spMkLst>
        </pc:spChg>
        <pc:spChg chg="add mod">
          <ac:chgData name="David Alt" userId="1c7a820a435c2f3e" providerId="LiveId" clId="{295A49B6-2113-47D4-80C8-437E77A25670}" dt="2018-10-21T23:57:23.721" v="19500" actId="5793"/>
          <ac:spMkLst>
            <pc:docMk/>
            <pc:sldMk cId="3830001634" sldId="278"/>
            <ac:spMk id="3" creationId="{2F79744C-FC62-46D3-9EFA-E235C6FF9D04}"/>
          </ac:spMkLst>
        </pc:spChg>
        <pc:spChg chg="add del mod">
          <ac:chgData name="David Alt" userId="1c7a820a435c2f3e" providerId="LiveId" clId="{295A49B6-2113-47D4-80C8-437E77A25670}" dt="2018-10-21T23:56:30.857" v="19398"/>
          <ac:spMkLst>
            <pc:docMk/>
            <pc:sldMk cId="3830001634" sldId="278"/>
            <ac:spMk id="4" creationId="{99B4B863-716D-45D7-93ED-AC76399BCD32}"/>
          </ac:spMkLst>
        </pc:spChg>
      </pc:sldChg>
      <pc:sldChg chg="addSp delSp modSp ord modAnim modNotesTx">
        <pc:chgData name="David Alt" userId="1c7a820a435c2f3e" providerId="LiveId" clId="{295A49B6-2113-47D4-80C8-437E77A25670}" dt="2018-10-22T00:03:38.810" v="19593"/>
        <pc:sldMkLst>
          <pc:docMk/>
          <pc:sldMk cId="1184695095" sldId="279"/>
        </pc:sldMkLst>
        <pc:spChg chg="mod">
          <ac:chgData name="David Alt" userId="1c7a820a435c2f3e" providerId="LiveId" clId="{295A49B6-2113-47D4-80C8-437E77A25670}" dt="2018-10-22T00:03:19.650" v="19547" actId="20577"/>
          <ac:spMkLst>
            <pc:docMk/>
            <pc:sldMk cId="1184695095" sldId="279"/>
            <ac:spMk id="2" creationId="{9AA4EA73-D77D-4DFC-9A54-2E83464E92D1}"/>
          </ac:spMkLst>
        </pc:spChg>
        <pc:spChg chg="add del mod">
          <ac:chgData name="David Alt" userId="1c7a820a435c2f3e" providerId="LiveId" clId="{295A49B6-2113-47D4-80C8-437E77A25670}" dt="2018-10-21T23:50:07.670" v="18506" actId="767"/>
          <ac:spMkLst>
            <pc:docMk/>
            <pc:sldMk cId="1184695095" sldId="279"/>
            <ac:spMk id="3" creationId="{D67E7688-3E19-4894-A60C-EF77D4047D5C}"/>
          </ac:spMkLst>
        </pc:spChg>
        <pc:spChg chg="add mod">
          <ac:chgData name="David Alt" userId="1c7a820a435c2f3e" providerId="LiveId" clId="{295A49B6-2113-47D4-80C8-437E77A25670}" dt="2018-10-22T00:01:10.775" v="19539" actId="1076"/>
          <ac:spMkLst>
            <pc:docMk/>
            <pc:sldMk cId="1184695095" sldId="279"/>
            <ac:spMk id="4" creationId="{7E4E0A1C-0FB9-45C0-9CBF-6AA1CE30C655}"/>
          </ac:spMkLst>
        </pc:spChg>
        <pc:picChg chg="mod">
          <ac:chgData name="David Alt" userId="1c7a820a435c2f3e" providerId="LiveId" clId="{295A49B6-2113-47D4-80C8-437E77A25670}" dt="2018-10-22T00:01:07.074" v="19538" actId="1076"/>
          <ac:picMkLst>
            <pc:docMk/>
            <pc:sldMk cId="1184695095" sldId="279"/>
            <ac:picMk id="1026" creationId="{92D67776-C23C-4CE7-9110-5FAD22A64384}"/>
          </ac:picMkLst>
        </pc:picChg>
      </pc:sldChg>
      <pc:sldChg chg="modSp">
        <pc:chgData name="David Alt" userId="1c7a820a435c2f3e" providerId="LiveId" clId="{295A49B6-2113-47D4-80C8-437E77A25670}" dt="2018-10-22T00:04:06.041" v="19595" actId="1076"/>
        <pc:sldMkLst>
          <pc:docMk/>
          <pc:sldMk cId="827550844" sldId="281"/>
        </pc:sldMkLst>
        <pc:spChg chg="mod">
          <ac:chgData name="David Alt" userId="1c7a820a435c2f3e" providerId="LiveId" clId="{295A49B6-2113-47D4-80C8-437E77A25670}" dt="2018-10-22T00:04:06.041" v="19595" actId="1076"/>
          <ac:spMkLst>
            <pc:docMk/>
            <pc:sldMk cId="827550844" sldId="281"/>
            <ac:spMk id="5" creationId="{A7D297AE-265E-4AA9-A7E2-9D14E5CEA877}"/>
          </ac:spMkLst>
        </pc:spChg>
      </pc:sldChg>
      <pc:sldChg chg="addSp modSp">
        <pc:chgData name="David Alt" userId="1c7a820a435c2f3e" providerId="LiveId" clId="{295A49B6-2113-47D4-80C8-437E77A25670}" dt="2018-10-22T00:05:25.928" v="19717" actId="1076"/>
        <pc:sldMkLst>
          <pc:docMk/>
          <pc:sldMk cId="320186423" sldId="283"/>
        </pc:sldMkLst>
        <pc:spChg chg="mod">
          <ac:chgData name="David Alt" userId="1c7a820a435c2f3e" providerId="LiveId" clId="{295A49B6-2113-47D4-80C8-437E77A25670}" dt="2018-10-22T00:05:25.928" v="19717" actId="1076"/>
          <ac:spMkLst>
            <pc:docMk/>
            <pc:sldMk cId="320186423" sldId="283"/>
            <ac:spMk id="4" creationId="{6727116A-9FA7-4D5D-8909-22601D848827}"/>
          </ac:spMkLst>
        </pc:spChg>
        <pc:spChg chg="add mod">
          <ac:chgData name="David Alt" userId="1c7a820a435c2f3e" providerId="LiveId" clId="{295A49B6-2113-47D4-80C8-437E77A25670}" dt="2018-10-22T00:05:17.671" v="19716" actId="1076"/>
          <ac:spMkLst>
            <pc:docMk/>
            <pc:sldMk cId="320186423" sldId="283"/>
            <ac:spMk id="5" creationId="{615240DF-56B3-47F2-96A8-E7CA16AFFA0C}"/>
          </ac:spMkLst>
        </pc:spChg>
        <pc:picChg chg="mod">
          <ac:chgData name="David Alt" userId="1c7a820a435c2f3e" providerId="LiveId" clId="{295A49B6-2113-47D4-80C8-437E77A25670}" dt="2018-10-22T00:05:12.628" v="19715" actId="1076"/>
          <ac:picMkLst>
            <pc:docMk/>
            <pc:sldMk cId="320186423" sldId="283"/>
            <ac:picMk id="4098" creationId="{F8FA5991-9D52-4C09-93AF-1ADC5727940E}"/>
          </ac:picMkLst>
        </pc:picChg>
      </pc:sldChg>
      <pc:sldChg chg="addSp delSp modSp add">
        <pc:chgData name="David Alt" userId="1c7a820a435c2f3e" providerId="LiveId" clId="{295A49B6-2113-47D4-80C8-437E77A25670}" dt="2018-10-21T23:43:01.130" v="18293" actId="1076"/>
        <pc:sldMkLst>
          <pc:docMk/>
          <pc:sldMk cId="1735198365" sldId="285"/>
        </pc:sldMkLst>
        <pc:spChg chg="mod">
          <ac:chgData name="David Alt" userId="1c7a820a435c2f3e" providerId="LiveId" clId="{295A49B6-2113-47D4-80C8-437E77A25670}" dt="2018-10-19T05:08:43.795" v="10275" actId="122"/>
          <ac:spMkLst>
            <pc:docMk/>
            <pc:sldMk cId="1735198365" sldId="285"/>
            <ac:spMk id="2" creationId="{569220ED-BC53-49D9-AFFB-0732123648BA}"/>
          </ac:spMkLst>
        </pc:spChg>
        <pc:spChg chg="add del">
          <ac:chgData name="David Alt" userId="1c7a820a435c2f3e" providerId="LiveId" clId="{295A49B6-2113-47D4-80C8-437E77A25670}" dt="2018-10-19T05:08:07.366" v="10257"/>
          <ac:spMkLst>
            <pc:docMk/>
            <pc:sldMk cId="1735198365" sldId="285"/>
            <ac:spMk id="3" creationId="{BB47E148-7DF7-4641-AB46-BDE97EE072B4}"/>
          </ac:spMkLst>
        </pc:spChg>
        <pc:spChg chg="add del mod">
          <ac:chgData name="David Alt" userId="1c7a820a435c2f3e" providerId="LiveId" clId="{295A49B6-2113-47D4-80C8-437E77A25670}" dt="2018-10-21T23:42:37.201" v="18269" actId="767"/>
          <ac:spMkLst>
            <pc:docMk/>
            <pc:sldMk cId="1735198365" sldId="285"/>
            <ac:spMk id="3" creationId="{D0AD91CE-4057-45F8-A4E1-DD0853A46F2C}"/>
          </ac:spMkLst>
        </pc:spChg>
        <pc:spChg chg="add del">
          <ac:chgData name="David Alt" userId="1c7a820a435c2f3e" providerId="LiveId" clId="{295A49B6-2113-47D4-80C8-437E77A25670}" dt="2018-10-21T23:42:35.932" v="18268"/>
          <ac:spMkLst>
            <pc:docMk/>
            <pc:sldMk cId="1735198365" sldId="285"/>
            <ac:spMk id="4" creationId="{C81E94BF-B300-4766-A98C-29493C50B74C}"/>
          </ac:spMkLst>
        </pc:spChg>
        <pc:spChg chg="add mod">
          <ac:chgData name="David Alt" userId="1c7a820a435c2f3e" providerId="LiveId" clId="{295A49B6-2113-47D4-80C8-437E77A25670}" dt="2018-10-21T23:43:01.130" v="18293" actId="1076"/>
          <ac:spMkLst>
            <pc:docMk/>
            <pc:sldMk cId="1735198365" sldId="285"/>
            <ac:spMk id="6" creationId="{76C41C27-12D6-49A1-AB6D-A2B39B7E6404}"/>
          </ac:spMkLst>
        </pc:spChg>
        <pc:spChg chg="add del">
          <ac:chgData name="David Alt" userId="1c7a820a435c2f3e" providerId="LiveId" clId="{295A49B6-2113-47D4-80C8-437E77A25670}" dt="2018-10-21T23:42:49.873" v="18272"/>
          <ac:spMkLst>
            <pc:docMk/>
            <pc:sldMk cId="1735198365" sldId="285"/>
            <ac:spMk id="7" creationId="{71DC31DB-24A5-40DE-A55E-BEEC1BF6467C}"/>
          </ac:spMkLst>
        </pc:spChg>
        <pc:picChg chg="add del mod">
          <ac:chgData name="David Alt" userId="1c7a820a435c2f3e" providerId="LiveId" clId="{295A49B6-2113-47D4-80C8-437E77A25670}" dt="2018-10-19T05:07:49.800" v="10256"/>
          <ac:picMkLst>
            <pc:docMk/>
            <pc:sldMk cId="1735198365" sldId="285"/>
            <ac:picMk id="4" creationId="{815574D0-5AD6-4830-8750-8CE82AFBFA0B}"/>
          </ac:picMkLst>
        </pc:picChg>
        <pc:picChg chg="add mod">
          <ac:chgData name="David Alt" userId="1c7a820a435c2f3e" providerId="LiveId" clId="{295A49B6-2113-47D4-80C8-437E77A25670}" dt="2018-10-19T05:08:07.366" v="10257"/>
          <ac:picMkLst>
            <pc:docMk/>
            <pc:sldMk cId="1735198365" sldId="285"/>
            <ac:picMk id="5" creationId="{AC7273D9-F795-4B98-98D8-D8E2412D65C4}"/>
          </ac:picMkLst>
        </pc:picChg>
      </pc:sldChg>
      <pc:sldChg chg="modSp add">
        <pc:chgData name="David Alt" userId="1c7a820a435c2f3e" providerId="LiveId" clId="{295A49B6-2113-47D4-80C8-437E77A25670}" dt="2018-10-19T22:46:06.184" v="11205" actId="6549"/>
        <pc:sldMkLst>
          <pc:docMk/>
          <pc:sldMk cId="3831030548" sldId="286"/>
        </pc:sldMkLst>
        <pc:spChg chg="mod">
          <ac:chgData name="David Alt" userId="1c7a820a435c2f3e" providerId="LiveId" clId="{295A49B6-2113-47D4-80C8-437E77A25670}" dt="2018-10-19T22:16:54.588" v="10287" actId="122"/>
          <ac:spMkLst>
            <pc:docMk/>
            <pc:sldMk cId="3831030548" sldId="286"/>
            <ac:spMk id="2" creationId="{DDF78ACF-2716-40B1-81DE-FD596BB8C56D}"/>
          </ac:spMkLst>
        </pc:spChg>
        <pc:spChg chg="mod">
          <ac:chgData name="David Alt" userId="1c7a820a435c2f3e" providerId="LiveId" clId="{295A49B6-2113-47D4-80C8-437E77A25670}" dt="2018-10-19T22:46:06.184" v="11205" actId="6549"/>
          <ac:spMkLst>
            <pc:docMk/>
            <pc:sldMk cId="3831030548" sldId="286"/>
            <ac:spMk id="3" creationId="{F8E0BD06-0404-47C5-BCA2-3620E9AF6931}"/>
          </ac:spMkLst>
        </pc:spChg>
      </pc:sldChg>
      <pc:sldChg chg="modSp add">
        <pc:chgData name="David Alt" userId="1c7a820a435c2f3e" providerId="LiveId" clId="{295A49B6-2113-47D4-80C8-437E77A25670}" dt="2018-10-22T00:06:35.027" v="19817" actId="113"/>
        <pc:sldMkLst>
          <pc:docMk/>
          <pc:sldMk cId="1917554383" sldId="287"/>
        </pc:sldMkLst>
        <pc:spChg chg="mod">
          <ac:chgData name="David Alt" userId="1c7a820a435c2f3e" providerId="LiveId" clId="{295A49B6-2113-47D4-80C8-437E77A25670}" dt="2018-10-22T00:06:35.027" v="19817" actId="113"/>
          <ac:spMkLst>
            <pc:docMk/>
            <pc:sldMk cId="1917554383" sldId="287"/>
            <ac:spMk id="2" creationId="{B28A6B9E-0151-4026-BCD2-DA5A531CB6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8F0C2B-C502-43CC-B000-D8BFDCC82204}" type="datetimeFigureOut">
              <a:rPr lang="en-US" smtClean="0"/>
              <a:t>10/21/2018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3E8033-D03C-4513-8605-94573E0959D5}" type="slidenum">
              <a:rPr lang="en-US" smtClean="0"/>
              <a:t>‹#›</a:t>
            </a:fld>
            <a:endParaRPr lang="en-US"/>
          </a:p>
        </p:txBody>
      </p:sp>
    </p:spTree>
    <p:extLst>
      <p:ext uri="{BB962C8B-B14F-4D97-AF65-F5344CB8AC3E}">
        <p14:creationId xmlns:p14="http://schemas.microsoft.com/office/powerpoint/2010/main" val="76764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Wright, A., Hickman, T. T., McEvoy, D., Aaron, S., Ai, A., Andersen, J. M., . . . Bates, D. W. (2016). Analysis of clinical decision support system malfunctions: a case series and survey. </a:t>
            </a:r>
            <a:r>
              <a:rPr lang="en-US" sz="1200" i="1" kern="1200" dirty="0">
                <a:solidFill>
                  <a:schemeClr val="tx1"/>
                </a:solidFill>
                <a:effectLst/>
                <a:latin typeface="+mn-lt"/>
                <a:ea typeface="+mn-ea"/>
                <a:cs typeface="+mn-cs"/>
              </a:rPr>
              <a:t>J Am Med Inform Assoc, 23</a:t>
            </a:r>
            <a:r>
              <a:rPr lang="en-US" sz="1200" kern="1200" dirty="0">
                <a:solidFill>
                  <a:schemeClr val="tx1"/>
                </a:solidFill>
                <a:effectLst/>
                <a:latin typeface="+mn-lt"/>
                <a:ea typeface="+mn-ea"/>
                <a:cs typeface="+mn-cs"/>
              </a:rPr>
              <a:t>(6), 1068-1076. doi:10.1093/</a:t>
            </a:r>
            <a:r>
              <a:rPr lang="en-US" sz="1200" kern="1200" dirty="0" err="1">
                <a:solidFill>
                  <a:schemeClr val="tx1"/>
                </a:solidFill>
                <a:effectLst/>
                <a:latin typeface="+mn-lt"/>
                <a:ea typeface="+mn-ea"/>
                <a:cs typeface="+mn-cs"/>
              </a:rPr>
              <a:t>jamia</a:t>
            </a:r>
            <a:r>
              <a:rPr lang="en-US" sz="1200" kern="1200" dirty="0">
                <a:solidFill>
                  <a:schemeClr val="tx1"/>
                </a:solidFill>
                <a:effectLst/>
                <a:latin typeface="+mn-lt"/>
                <a:ea typeface="+mn-ea"/>
                <a:cs typeface="+mn-cs"/>
              </a:rPr>
              <a:t>/ocw005</a:t>
            </a:r>
          </a:p>
          <a:p>
            <a:endParaRPr lang="en-US" dirty="0"/>
          </a:p>
        </p:txBody>
      </p:sp>
      <p:sp>
        <p:nvSpPr>
          <p:cNvPr id="4" name="Slide Number Placeholder 3"/>
          <p:cNvSpPr>
            <a:spLocks noGrp="1"/>
          </p:cNvSpPr>
          <p:nvPr>
            <p:ph type="sldNum" sz="quarter" idx="5"/>
          </p:nvPr>
        </p:nvSpPr>
        <p:spPr/>
        <p:txBody>
          <a:bodyPr/>
          <a:lstStyle/>
          <a:p>
            <a:fld id="{CC3E8033-D03C-4513-8605-94573E0959D5}" type="slidenum">
              <a:rPr lang="en-US" smtClean="0"/>
              <a:t>3</a:t>
            </a:fld>
            <a:endParaRPr lang="en-US"/>
          </a:p>
        </p:txBody>
      </p:sp>
    </p:spTree>
    <p:extLst>
      <p:ext uri="{BB962C8B-B14F-4D97-AF65-F5344CB8AC3E}">
        <p14:creationId xmlns:p14="http://schemas.microsoft.com/office/powerpoint/2010/main" val="3881337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Research/Project Opportunities</a:t>
            </a:r>
          </a:p>
          <a:p>
            <a:pPr rtl="0" fontAlgn="ctr"/>
            <a:r>
              <a:rPr lang="en-US" sz="1200" kern="1200" dirty="0">
                <a:solidFill>
                  <a:schemeClr val="tx1"/>
                </a:solidFill>
                <a:effectLst/>
                <a:latin typeface="+mn-lt"/>
                <a:ea typeface="+mn-ea"/>
                <a:cs typeface="+mn-cs"/>
              </a:rPr>
              <a:t>Clinical: Identify alert malfunctions in your system, then investigate clinical and financial costs (e.g., with the lead screening, how many children actually weren't screened that should have been during the malfunction period?)</a:t>
            </a:r>
          </a:p>
          <a:p>
            <a:pPr rtl="0" fontAlgn="ctr"/>
            <a:r>
              <a:rPr lang="en-US" sz="1200" kern="1200" dirty="0">
                <a:solidFill>
                  <a:schemeClr val="tx1"/>
                </a:solidFill>
                <a:effectLst/>
                <a:latin typeface="+mn-lt"/>
                <a:ea typeface="+mn-ea"/>
                <a:cs typeface="+mn-cs"/>
              </a:rPr>
              <a:t>Technical: Develop a novel method to identify CDS malfunctions</a:t>
            </a:r>
          </a:p>
          <a:p>
            <a:pPr rtl="0" fontAlgn="ctr"/>
            <a:r>
              <a:rPr lang="en-US" sz="1200" kern="1200" dirty="0">
                <a:solidFill>
                  <a:schemeClr val="tx1"/>
                </a:solidFill>
                <a:effectLst/>
                <a:latin typeface="+mn-lt"/>
                <a:ea typeface="+mn-ea"/>
                <a:cs typeface="+mn-cs"/>
              </a:rPr>
              <a:t>Administrative: review (or develop, as needed) your organization's CDS rule maintenance process</a:t>
            </a:r>
          </a:p>
          <a:p>
            <a:pPr lvl="1" rtl="0" fontAlgn="ctr"/>
            <a:r>
              <a:rPr lang="en-US" sz="1200" kern="1200" dirty="0">
                <a:solidFill>
                  <a:schemeClr val="tx1"/>
                </a:solidFill>
                <a:effectLst/>
                <a:latin typeface="+mn-lt"/>
                <a:ea typeface="+mn-ea"/>
                <a:cs typeface="+mn-cs"/>
              </a:rPr>
              <a:t>how are rules designed, created, maintained, and tested? Are they tested before and after every upgrade? How often are old rules re-tested, if at all?</a:t>
            </a:r>
          </a:p>
          <a:p>
            <a:pPr lvl="1" rtl="0" fontAlgn="ctr"/>
            <a:r>
              <a:rPr lang="en-US" sz="1200" kern="1200" dirty="0">
                <a:solidFill>
                  <a:schemeClr val="tx1"/>
                </a:solidFill>
                <a:effectLst/>
                <a:latin typeface="+mn-lt"/>
                <a:ea typeface="+mn-ea"/>
                <a:cs typeface="+mn-cs"/>
              </a:rPr>
              <a:t>once an error is identified, what is the process to address it, and are there any barriers to that process that could affect clinical care?</a:t>
            </a:r>
          </a:p>
          <a:p>
            <a:pPr lvl="1" rtl="0" fontAlgn="ctr"/>
            <a:r>
              <a:rPr lang="en-US" sz="1200" kern="1200" dirty="0">
                <a:solidFill>
                  <a:schemeClr val="tx1"/>
                </a:solidFill>
                <a:effectLst/>
                <a:latin typeface="+mn-lt"/>
                <a:ea typeface="+mn-ea"/>
                <a:cs typeface="+mn-cs"/>
              </a:rPr>
              <a:t>does anyone other than the software developer test the rules?</a:t>
            </a:r>
          </a:p>
          <a:p>
            <a:endParaRPr lang="en-US" dirty="0"/>
          </a:p>
        </p:txBody>
      </p:sp>
      <p:sp>
        <p:nvSpPr>
          <p:cNvPr id="4" name="Slide Number Placeholder 3"/>
          <p:cNvSpPr>
            <a:spLocks noGrp="1"/>
          </p:cNvSpPr>
          <p:nvPr>
            <p:ph type="sldNum" sz="quarter" idx="5"/>
          </p:nvPr>
        </p:nvSpPr>
        <p:spPr/>
        <p:txBody>
          <a:bodyPr/>
          <a:lstStyle/>
          <a:p>
            <a:fld id="{CC3E8033-D03C-4513-8605-94573E0959D5}" type="slidenum">
              <a:rPr lang="en-US" smtClean="0"/>
              <a:t>23</a:t>
            </a:fld>
            <a:endParaRPr lang="en-US"/>
          </a:p>
        </p:txBody>
      </p:sp>
    </p:spTree>
    <p:extLst>
      <p:ext uri="{BB962C8B-B14F-4D97-AF65-F5344CB8AC3E}">
        <p14:creationId xmlns:p14="http://schemas.microsoft.com/office/powerpoint/2010/main" val="3985702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is not an acceptable answer!</a:t>
            </a:r>
          </a:p>
        </p:txBody>
      </p:sp>
      <p:sp>
        <p:nvSpPr>
          <p:cNvPr id="4" name="Slide Number Placeholder 3"/>
          <p:cNvSpPr>
            <a:spLocks noGrp="1"/>
          </p:cNvSpPr>
          <p:nvPr>
            <p:ph type="sldNum" sz="quarter" idx="5"/>
          </p:nvPr>
        </p:nvSpPr>
        <p:spPr/>
        <p:txBody>
          <a:bodyPr/>
          <a:lstStyle/>
          <a:p>
            <a:fld id="{CC3E8033-D03C-4513-8605-94573E0959D5}" type="slidenum">
              <a:rPr lang="en-US" smtClean="0"/>
              <a:t>25</a:t>
            </a:fld>
            <a:endParaRPr lang="en-US"/>
          </a:p>
        </p:txBody>
      </p:sp>
    </p:spTree>
    <p:extLst>
      <p:ext uri="{BB962C8B-B14F-4D97-AF65-F5344CB8AC3E}">
        <p14:creationId xmlns:p14="http://schemas.microsoft.com/office/powerpoint/2010/main" val="149529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Picture abstract for:  “Decision support systems for personalized and participative radiation oncology”</a:t>
            </a:r>
            <a:endParaRPr lang="en-US" dirty="0"/>
          </a:p>
        </p:txBody>
      </p:sp>
      <p:sp>
        <p:nvSpPr>
          <p:cNvPr id="4" name="Slide Number Placeholder 3"/>
          <p:cNvSpPr>
            <a:spLocks noGrp="1"/>
          </p:cNvSpPr>
          <p:nvPr>
            <p:ph type="sldNum" sz="quarter" idx="5"/>
          </p:nvPr>
        </p:nvSpPr>
        <p:spPr/>
        <p:txBody>
          <a:bodyPr/>
          <a:lstStyle/>
          <a:p>
            <a:fld id="{CC3E8033-D03C-4513-8605-94573E0959D5}" type="slidenum">
              <a:rPr lang="en-US" smtClean="0"/>
              <a:t>30</a:t>
            </a:fld>
            <a:endParaRPr lang="en-US"/>
          </a:p>
        </p:txBody>
      </p:sp>
    </p:spTree>
    <p:extLst>
      <p:ext uri="{BB962C8B-B14F-4D97-AF65-F5344CB8AC3E}">
        <p14:creationId xmlns:p14="http://schemas.microsoft.com/office/powerpoint/2010/main" val="163144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EHR developer team maintained a separate database to log all changes to the decision support rules. This change log was separate from the rule editing environment and all changes had to be manually documented.</a:t>
            </a:r>
          </a:p>
          <a:p>
            <a:endParaRPr lang="en-US" dirty="0"/>
          </a:p>
          <a:p>
            <a:r>
              <a:rPr lang="en-US" dirty="0"/>
              <a:t>2. The audit log was automatic, and logged that changes occurred, but not what they were or who changed them. </a:t>
            </a:r>
          </a:p>
          <a:p>
            <a:endParaRPr lang="en-US" dirty="0"/>
          </a:p>
          <a:p>
            <a:r>
              <a:rPr lang="en-US" dirty="0"/>
              <a:t>3. System backup tapes with slices before and after each change in the frequency were reviewed and revealed the actual changes: clauses checking for gender and smoking status. Rule definitions must include all possible values for each criterion (e.g., for gender, can accept M, F, unknown, </a:t>
            </a:r>
            <a:r>
              <a:rPr lang="en-US" dirty="0" err="1"/>
              <a:t>etc</a:t>
            </a:r>
            <a:r>
              <a:rPr lang="en-US" dirty="0"/>
              <a:t>); however, the two clauses did not specify possible values for the engine to match against. Thus, the rule could never successfully reach the firing threshold.</a:t>
            </a:r>
          </a:p>
          <a:p>
            <a:endParaRPr lang="en-US" dirty="0"/>
          </a:p>
          <a:p>
            <a:r>
              <a:rPr lang="en-US" dirty="0"/>
              <a:t>The changes to the rule were never documented by the developer in the manual base; neither when first included (presumedly unintentionally), nor several years later, when they were removed.</a:t>
            </a:r>
          </a:p>
        </p:txBody>
      </p:sp>
      <p:sp>
        <p:nvSpPr>
          <p:cNvPr id="4" name="Slide Number Placeholder 3"/>
          <p:cNvSpPr>
            <a:spLocks noGrp="1"/>
          </p:cNvSpPr>
          <p:nvPr>
            <p:ph type="sldNum" sz="quarter" idx="5"/>
          </p:nvPr>
        </p:nvSpPr>
        <p:spPr/>
        <p:txBody>
          <a:bodyPr/>
          <a:lstStyle/>
          <a:p>
            <a:fld id="{CC3E8033-D03C-4513-8605-94573E0959D5}" type="slidenum">
              <a:rPr lang="en-US" smtClean="0"/>
              <a:t>11</a:t>
            </a:fld>
            <a:endParaRPr lang="en-US"/>
          </a:p>
        </p:txBody>
      </p:sp>
    </p:spTree>
    <p:extLst>
      <p:ext uri="{BB962C8B-B14F-4D97-AF65-F5344CB8AC3E}">
        <p14:creationId xmlns:p14="http://schemas.microsoft.com/office/powerpoint/2010/main" val="3686800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“spurious alerts” anomaly was noticed almost immediately and reported by dozens of users as thousands of inappropriate alerts started triggering abruptly. </a:t>
            </a:r>
          </a:p>
        </p:txBody>
      </p:sp>
      <p:sp>
        <p:nvSpPr>
          <p:cNvPr id="4" name="Slide Number Placeholder 3"/>
          <p:cNvSpPr>
            <a:spLocks noGrp="1"/>
          </p:cNvSpPr>
          <p:nvPr>
            <p:ph type="sldNum" sz="quarter" idx="5"/>
          </p:nvPr>
        </p:nvSpPr>
        <p:spPr/>
        <p:txBody>
          <a:bodyPr/>
          <a:lstStyle/>
          <a:p>
            <a:fld id="{CC3E8033-D03C-4513-8605-94573E0959D5}" type="slidenum">
              <a:rPr lang="en-US" smtClean="0"/>
              <a:t>12</a:t>
            </a:fld>
            <a:endParaRPr lang="en-US"/>
          </a:p>
        </p:txBody>
      </p:sp>
    </p:spTree>
    <p:extLst>
      <p:ext uri="{BB962C8B-B14F-4D97-AF65-F5344CB8AC3E}">
        <p14:creationId xmlns:p14="http://schemas.microsoft.com/office/powerpoint/2010/main" val="1601091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ea typeface="Calibri" panose="020F0502020204030204" pitchFamily="34" charset="0"/>
              </a:rPr>
              <a:t>Wright, A., Ai, A., Ash, J., </a:t>
            </a:r>
            <a:r>
              <a:rPr lang="en-US" dirty="0" err="1">
                <a:latin typeface="Calibri" panose="020F0502020204030204" pitchFamily="34" charset="0"/>
                <a:ea typeface="Calibri" panose="020F0502020204030204" pitchFamily="34" charset="0"/>
              </a:rPr>
              <a:t>Wiesen</a:t>
            </a:r>
            <a:r>
              <a:rPr lang="en-US" dirty="0">
                <a:latin typeface="Calibri" panose="020F0502020204030204" pitchFamily="34" charset="0"/>
                <a:ea typeface="Calibri" panose="020F0502020204030204" pitchFamily="34" charset="0"/>
              </a:rPr>
              <a:t>, J. F., Hickman, T. T., Aaron, S., . . . </a:t>
            </a:r>
            <a:r>
              <a:rPr lang="en-US" dirty="0" err="1">
                <a:latin typeface="Calibri" panose="020F0502020204030204" pitchFamily="34" charset="0"/>
                <a:ea typeface="Calibri" panose="020F0502020204030204" pitchFamily="34" charset="0"/>
              </a:rPr>
              <a:t>Sittig</a:t>
            </a:r>
            <a:r>
              <a:rPr lang="en-US" dirty="0">
                <a:latin typeface="Calibri" panose="020F0502020204030204" pitchFamily="34" charset="0"/>
                <a:ea typeface="Calibri" panose="020F0502020204030204" pitchFamily="34" charset="0"/>
              </a:rPr>
              <a:t>, D. F. (2018). Clinical decision support alert malfunctions: analysis and empirically derived taxonomy. </a:t>
            </a:r>
            <a:r>
              <a:rPr lang="en-US" i="1" dirty="0">
                <a:latin typeface="Calibri" panose="020F0502020204030204" pitchFamily="34" charset="0"/>
                <a:ea typeface="Calibri" panose="020F0502020204030204" pitchFamily="34" charset="0"/>
              </a:rPr>
              <a:t>J Am Med Inform Assoc, 25</a:t>
            </a:r>
            <a:r>
              <a:rPr lang="en-US" dirty="0">
                <a:latin typeface="Calibri" panose="020F0502020204030204" pitchFamily="34" charset="0"/>
                <a:ea typeface="Calibri" panose="020F0502020204030204" pitchFamily="34" charset="0"/>
              </a:rPr>
              <a:t>(5), 496-506. doi:10.1093/</a:t>
            </a:r>
            <a:r>
              <a:rPr lang="en-US" dirty="0" err="1">
                <a:latin typeface="Calibri" panose="020F0502020204030204" pitchFamily="34" charset="0"/>
                <a:ea typeface="Calibri" panose="020F0502020204030204" pitchFamily="34" charset="0"/>
              </a:rPr>
              <a:t>jamia</a:t>
            </a:r>
            <a:r>
              <a:rPr lang="en-US" dirty="0">
                <a:latin typeface="Calibri" panose="020F0502020204030204" pitchFamily="34" charset="0"/>
                <a:ea typeface="Calibri" panose="020F0502020204030204" pitchFamily="34" charset="0"/>
              </a:rPr>
              <a:t>/ocx106</a:t>
            </a:r>
          </a:p>
          <a:p>
            <a:endParaRPr lang="en-US" dirty="0"/>
          </a:p>
        </p:txBody>
      </p:sp>
      <p:sp>
        <p:nvSpPr>
          <p:cNvPr id="4" name="Slide Number Placeholder 3"/>
          <p:cNvSpPr>
            <a:spLocks noGrp="1"/>
          </p:cNvSpPr>
          <p:nvPr>
            <p:ph type="sldNum" sz="quarter" idx="5"/>
          </p:nvPr>
        </p:nvSpPr>
        <p:spPr/>
        <p:txBody>
          <a:bodyPr/>
          <a:lstStyle/>
          <a:p>
            <a:fld id="{CC3E8033-D03C-4513-8605-94573E0959D5}" type="slidenum">
              <a:rPr lang="en-US" smtClean="0"/>
              <a:t>13</a:t>
            </a:fld>
            <a:endParaRPr lang="en-US"/>
          </a:p>
        </p:txBody>
      </p:sp>
    </p:spTree>
    <p:extLst>
      <p:ext uri="{BB962C8B-B14F-4D97-AF65-F5344CB8AC3E}">
        <p14:creationId xmlns:p14="http://schemas.microsoft.com/office/powerpoint/2010/main" val="236164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error:  designed to fire for inhaled fluticasone, but implementation doesn’t check route</a:t>
            </a:r>
          </a:p>
          <a:p>
            <a:endParaRPr lang="en-US" dirty="0"/>
          </a:p>
          <a:p>
            <a:r>
              <a:rPr lang="en-US" dirty="0"/>
              <a:t>Conceptualization error: supposed to fire for all depressed patients, but SME only gives codes for MDD. Can be that the rule designer failed to consider an issue, or considered it but didn’t record it in the rule specification.</a:t>
            </a:r>
          </a:p>
          <a:p>
            <a:endParaRPr lang="en-US" dirty="0"/>
          </a:p>
          <a:p>
            <a:r>
              <a:rPr lang="en-US" dirty="0"/>
              <a:t>New code, concept, or term introduced, but rule not updated: amiodarone/thyroid testing case</a:t>
            </a:r>
          </a:p>
          <a:p>
            <a:endParaRPr lang="en-US" dirty="0"/>
          </a:p>
          <a:p>
            <a:r>
              <a:rPr lang="en-US" dirty="0"/>
              <a:t>Defect in EHR software: EHR has code to import rules, but a bug in the importing module scrambles the diagnosis codes</a:t>
            </a:r>
          </a:p>
          <a:p>
            <a:endParaRPr lang="en-US" dirty="0"/>
          </a:p>
          <a:p>
            <a:r>
              <a:rPr lang="en-US" dirty="0"/>
              <a:t>Environment migration: a rule currently under development is accidentally moved to production as part of an otherwise tested package; OR, the CDS rules are migrated to production, but the laboratory </a:t>
            </a:r>
            <a:r>
              <a:rPr lang="en-US" dirty="0" err="1"/>
              <a:t>codeset</a:t>
            </a:r>
            <a:r>
              <a:rPr lang="en-US" dirty="0"/>
              <a:t> is not</a:t>
            </a:r>
          </a:p>
          <a:p>
            <a:endParaRPr lang="en-US" dirty="0"/>
          </a:p>
          <a:p>
            <a:r>
              <a:rPr lang="en-US" dirty="0"/>
              <a:t>New value: unit used internally for weight changes from pounds to kg, affecting rules that use weight in calculations</a:t>
            </a:r>
          </a:p>
          <a:p>
            <a:endParaRPr lang="en-US" dirty="0"/>
          </a:p>
          <a:p>
            <a:r>
              <a:rPr lang="en-US" dirty="0"/>
              <a:t>External service issue: bilirubin CDS using </a:t>
            </a:r>
            <a:r>
              <a:rPr lang="en-US" dirty="0" err="1"/>
              <a:t>Bilitool</a:t>
            </a:r>
            <a:r>
              <a:rPr lang="en-US" dirty="0"/>
              <a:t> fails when </a:t>
            </a:r>
            <a:r>
              <a:rPr lang="en-US" dirty="0" err="1"/>
              <a:t>Bilitool</a:t>
            </a:r>
            <a:r>
              <a:rPr lang="en-US" dirty="0"/>
              <a:t> server is down</a:t>
            </a:r>
          </a:p>
          <a:p>
            <a:endParaRPr lang="en-US" dirty="0"/>
          </a:p>
          <a:p>
            <a:r>
              <a:rPr lang="en-US" dirty="0"/>
              <a:t>Alert text mismatch: Alert states “Patient has CAD on problem list and a beta blocker is not on the medication list. Recommend beta blocker.” However, logic is firing because CAD is on the (historical) medical history.</a:t>
            </a:r>
          </a:p>
          <a:p>
            <a:endParaRPr lang="en-US" dirty="0"/>
          </a:p>
          <a:p>
            <a:r>
              <a:rPr lang="en-US" dirty="0"/>
              <a:t>Inadvertent enabling/disabling: a seasonal influenza alert is mistakenly enabled in the summer.</a:t>
            </a:r>
          </a:p>
          <a:p>
            <a:endParaRPr lang="en-US" dirty="0"/>
          </a:p>
          <a:p>
            <a:r>
              <a:rPr lang="en-US" dirty="0"/>
              <a:t>Unaware of component reuse: a coded set that defines diabetes is changed to fix an issue in one rule, but all rules using it are affected, unbeknownst to the developer</a:t>
            </a:r>
          </a:p>
        </p:txBody>
      </p:sp>
      <p:sp>
        <p:nvSpPr>
          <p:cNvPr id="4" name="Slide Number Placeholder 3"/>
          <p:cNvSpPr>
            <a:spLocks noGrp="1"/>
          </p:cNvSpPr>
          <p:nvPr>
            <p:ph type="sldNum" sz="quarter" idx="5"/>
          </p:nvPr>
        </p:nvSpPr>
        <p:spPr/>
        <p:txBody>
          <a:bodyPr/>
          <a:lstStyle/>
          <a:p>
            <a:fld id="{CC3E8033-D03C-4513-8605-94573E0959D5}" type="slidenum">
              <a:rPr lang="en-US" smtClean="0"/>
              <a:t>15</a:t>
            </a:fld>
            <a:endParaRPr lang="en-US"/>
          </a:p>
        </p:txBody>
      </p:sp>
    </p:spTree>
    <p:extLst>
      <p:ext uri="{BB962C8B-B14F-4D97-AF65-F5344CB8AC3E}">
        <p14:creationId xmlns:p14="http://schemas.microsoft.com/office/powerpoint/2010/main" val="379501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user:  user calls the help desk because mammograms are recommended for a baby boy</a:t>
            </a:r>
          </a:p>
          <a:p>
            <a:endParaRPr lang="en-US" dirty="0"/>
          </a:p>
          <a:p>
            <a:r>
              <a:rPr lang="en-US" dirty="0"/>
              <a:t>Firing data:  data analyst notices an alert stopped firing over the past month</a:t>
            </a:r>
          </a:p>
          <a:p>
            <a:endParaRPr lang="en-US" dirty="0"/>
          </a:p>
          <a:p>
            <a:r>
              <a:rPr lang="en-US" dirty="0"/>
              <a:t>Overrides:  Researcher notices that alert suggesting insulin for ER patients is frequently overridden with comments like “patient already received insulin”; investigation reveals a logic error that causes the alert to miss prior insulin administrations</a:t>
            </a:r>
          </a:p>
          <a:p>
            <a:endParaRPr lang="en-US" dirty="0"/>
          </a:p>
          <a:p>
            <a:r>
              <a:rPr lang="en-US" dirty="0"/>
              <a:t>Testing:  analyst testing in prod before go-live notices a sepsis alert isn’t firing when it should</a:t>
            </a:r>
          </a:p>
          <a:p>
            <a:endParaRPr lang="en-US" dirty="0"/>
          </a:p>
          <a:p>
            <a:r>
              <a:rPr lang="en-US" dirty="0"/>
              <a:t>Input data element usage:  analyst observes a new code being used for TSH results at one site in an integrated system, AND knows that a drug monitoring alert depends on TSH results, and the rule hasn’t been updated to include the new lab result code</a:t>
            </a:r>
          </a:p>
          <a:p>
            <a:endParaRPr lang="en-US" dirty="0"/>
          </a:p>
          <a:p>
            <a:r>
              <a:rPr lang="en-US" dirty="0"/>
              <a:t>Demonstration:  vendor demonstrating an interaction-monitoring system doesn’t fire</a:t>
            </a:r>
          </a:p>
          <a:p>
            <a:endParaRPr lang="en-US" dirty="0"/>
          </a:p>
          <a:p>
            <a:r>
              <a:rPr lang="en-US" dirty="0"/>
              <a:t>Incidental find:  knowledge engineer investigating a particular CDS problem incidentally observes that an alert related to renal dose adjustment is also not firing correctly</a:t>
            </a:r>
          </a:p>
        </p:txBody>
      </p:sp>
      <p:sp>
        <p:nvSpPr>
          <p:cNvPr id="4" name="Slide Number Placeholder 3"/>
          <p:cNvSpPr>
            <a:spLocks noGrp="1"/>
          </p:cNvSpPr>
          <p:nvPr>
            <p:ph type="sldNum" sz="quarter" idx="5"/>
          </p:nvPr>
        </p:nvSpPr>
        <p:spPr/>
        <p:txBody>
          <a:bodyPr/>
          <a:lstStyle/>
          <a:p>
            <a:fld id="{CC3E8033-D03C-4513-8605-94573E0959D5}" type="slidenum">
              <a:rPr lang="en-US" smtClean="0"/>
              <a:t>16</a:t>
            </a:fld>
            <a:endParaRPr lang="en-US"/>
          </a:p>
        </p:txBody>
      </p:sp>
    </p:spTree>
    <p:extLst>
      <p:ext uri="{BB962C8B-B14F-4D97-AF65-F5344CB8AC3E}">
        <p14:creationId xmlns:p14="http://schemas.microsoft.com/office/powerpoint/2010/main" val="222300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fires in situations where it should not”</a:t>
            </a:r>
          </a:p>
          <a:p>
            <a:endParaRPr lang="en-US" dirty="0"/>
          </a:p>
          <a:p>
            <a:r>
              <a:rPr lang="en-US" dirty="0"/>
              <a:t>“Rule does not fire in situations where it should”</a:t>
            </a:r>
          </a:p>
          <a:p>
            <a:endParaRPr lang="en-US" dirty="0"/>
          </a:p>
          <a:p>
            <a:r>
              <a:rPr lang="en-US" dirty="0"/>
              <a:t>“Rule fires in the correct situations, but suggests the wrong action or displays the wrong text”:   </a:t>
            </a:r>
            <a:r>
              <a:rPr lang="en-US" sz="1200" b="0" i="0" kern="1200" dirty="0">
                <a:solidFill>
                  <a:schemeClr val="tx1"/>
                </a:solidFill>
                <a:effectLst/>
                <a:latin typeface="+mn-lt"/>
                <a:ea typeface="+mn-ea"/>
                <a:cs typeface="+mn-cs"/>
              </a:rPr>
              <a:t>A rule that suggests adding sickle cell disease to the problem list is able to be overridden if the patient does not have sickle cell disease. Due to an issue with rule configuration, the acknowledgment reason offered is “Patient does not have gestational diabetes” rather than “Patient does not have problem.”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“Rule fires in the correct situation, but causes the EHR to operate slowly”:  rule might have inefficient logic that fetches too much data, or depends on an external service that is slow</a:t>
            </a:r>
            <a:endParaRPr lang="en-US" dirty="0"/>
          </a:p>
        </p:txBody>
      </p:sp>
      <p:sp>
        <p:nvSpPr>
          <p:cNvPr id="4" name="Slide Number Placeholder 3"/>
          <p:cNvSpPr>
            <a:spLocks noGrp="1"/>
          </p:cNvSpPr>
          <p:nvPr>
            <p:ph type="sldNum" sz="quarter" idx="5"/>
          </p:nvPr>
        </p:nvSpPr>
        <p:spPr/>
        <p:txBody>
          <a:bodyPr/>
          <a:lstStyle/>
          <a:p>
            <a:fld id="{CC3E8033-D03C-4513-8605-94573E0959D5}" type="slidenum">
              <a:rPr lang="en-US" smtClean="0"/>
              <a:t>18</a:t>
            </a:fld>
            <a:endParaRPr lang="en-US"/>
          </a:p>
        </p:txBody>
      </p:sp>
    </p:spTree>
    <p:extLst>
      <p:ext uri="{BB962C8B-B14F-4D97-AF65-F5344CB8AC3E}">
        <p14:creationId xmlns:p14="http://schemas.microsoft.com/office/powerpoint/2010/main" val="144382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3E8033-D03C-4513-8605-94573E0959D5}" type="slidenum">
              <a:rPr lang="en-US" smtClean="0"/>
              <a:t>19</a:t>
            </a:fld>
            <a:endParaRPr lang="en-US"/>
          </a:p>
        </p:txBody>
      </p:sp>
    </p:spTree>
    <p:extLst>
      <p:ext uri="{BB962C8B-B14F-4D97-AF65-F5344CB8AC3E}">
        <p14:creationId xmlns:p14="http://schemas.microsoft.com/office/powerpoint/2010/main" val="645711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Kassakian</a:t>
            </a:r>
            <a:r>
              <a:rPr lang="en-US" sz="1200" kern="1200" dirty="0">
                <a:solidFill>
                  <a:schemeClr val="tx1"/>
                </a:solidFill>
                <a:effectLst/>
                <a:latin typeface="+mn-lt"/>
                <a:ea typeface="+mn-ea"/>
                <a:cs typeface="+mn-cs"/>
              </a:rPr>
              <a:t>, S. Z. (2016). </a:t>
            </a:r>
            <a:r>
              <a:rPr lang="en-US" sz="1200" i="1" kern="1200" dirty="0">
                <a:solidFill>
                  <a:schemeClr val="tx1"/>
                </a:solidFill>
                <a:effectLst/>
                <a:latin typeface="+mn-lt"/>
                <a:ea typeface="+mn-ea"/>
                <a:cs typeface="+mn-cs"/>
              </a:rPr>
              <a:t>Clinical Decision Support Malfunctions.</a:t>
            </a:r>
            <a:r>
              <a:rPr lang="en-US" sz="1200" kern="1200" dirty="0">
                <a:solidFill>
                  <a:schemeClr val="tx1"/>
                </a:solidFill>
                <a:effectLst/>
                <a:latin typeface="+mn-lt"/>
                <a:ea typeface="+mn-ea"/>
                <a:cs typeface="+mn-cs"/>
              </a:rPr>
              <a:t> (MS), Oregon Health &amp; Science University, OHSU.   </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Finding them:</a:t>
            </a:r>
          </a:p>
          <a:p>
            <a:pPr lvl="1" rtl="0" fontAlgn="ctr"/>
            <a:r>
              <a:rPr lang="en-US" sz="1200" kern="1200" dirty="0">
                <a:solidFill>
                  <a:schemeClr val="tx1"/>
                </a:solidFill>
                <a:effectLst/>
                <a:latin typeface="+mn-lt"/>
                <a:ea typeface="+mn-ea"/>
                <a:cs typeface="+mn-cs"/>
              </a:rPr>
              <a:t>154 were identified by statistical methods (</a:t>
            </a:r>
            <a:r>
              <a:rPr lang="en-US" sz="1200" kern="1200" dirty="0" err="1">
                <a:solidFill>
                  <a:schemeClr val="tx1"/>
                </a:solidFill>
                <a:effectLst/>
                <a:latin typeface="+mn-lt"/>
                <a:ea typeface="+mn-ea"/>
                <a:cs typeface="+mn-cs"/>
              </a:rPr>
              <a:t>sens</a:t>
            </a:r>
            <a:r>
              <a:rPr lang="en-US" sz="1200" kern="1200" dirty="0">
                <a:solidFill>
                  <a:schemeClr val="tx1"/>
                </a:solidFill>
                <a:effectLst/>
                <a:latin typeface="+mn-lt"/>
                <a:ea typeface="+mn-ea"/>
                <a:cs typeface="+mn-cs"/>
              </a:rPr>
              <a:t> 95%, PPV 29%, F-measure 0.44)</a:t>
            </a:r>
          </a:p>
          <a:p>
            <a:pPr lvl="1" rtl="0" fontAlgn="ctr"/>
            <a:r>
              <a:rPr lang="en-US" sz="1200" kern="1200" dirty="0">
                <a:solidFill>
                  <a:schemeClr val="tx1"/>
                </a:solidFill>
                <a:effectLst/>
                <a:latin typeface="+mn-lt"/>
                <a:ea typeface="+mn-ea"/>
                <a:cs typeface="+mn-cs"/>
              </a:rPr>
              <a:t>"Expert visualization is a robust method of detection, but resource intensive." - basically plotting alert rates on a chart against expected alert rates and eyeballing for deviations. Ex: you expect a spike for influenza in flu season but don't see it</a:t>
            </a:r>
          </a:p>
          <a:p>
            <a:pPr lvl="1" rtl="0" fontAlgn="ctr"/>
            <a:r>
              <a:rPr lang="en-US" sz="1200" kern="1200" dirty="0">
                <a:solidFill>
                  <a:schemeClr val="tx1"/>
                </a:solidFill>
                <a:effectLst/>
                <a:latin typeface="+mn-lt"/>
                <a:ea typeface="+mn-ea"/>
                <a:cs typeface="+mn-cs"/>
              </a:rPr>
              <a:t>"SPC-based methods, when applicable, perform reasonably well retrospectively." </a:t>
            </a:r>
          </a:p>
          <a:p>
            <a:pPr lvl="1" rtl="0" fontAlgn="ctr"/>
            <a:endParaRPr lang="en-US" sz="1200" kern="1200" dirty="0">
              <a:solidFill>
                <a:schemeClr val="tx1"/>
              </a:solidFill>
              <a:effectLst/>
              <a:latin typeface="+mn-lt"/>
              <a:ea typeface="+mn-ea"/>
              <a:cs typeface="+mn-cs"/>
            </a:endParaRPr>
          </a:p>
          <a:p>
            <a:pPr lvl="1" rtl="0" fontAlgn="ctr"/>
            <a:r>
              <a:rPr lang="en-US" sz="1200" kern="1200" dirty="0">
                <a:solidFill>
                  <a:schemeClr val="tx1"/>
                </a:solidFill>
                <a:effectLst/>
                <a:latin typeface="+mn-lt"/>
                <a:ea typeface="+mn-ea"/>
                <a:cs typeface="+mn-cs"/>
              </a:rPr>
              <a:t>- had different thresholds for various standard deviations, e.g. would only need one occurrence if &gt; 3SD but might need 2-3 if it's 2-3 SD range</a:t>
            </a:r>
          </a:p>
        </p:txBody>
      </p:sp>
      <p:sp>
        <p:nvSpPr>
          <p:cNvPr id="4" name="Slide Number Placeholder 3"/>
          <p:cNvSpPr>
            <a:spLocks noGrp="1"/>
          </p:cNvSpPr>
          <p:nvPr>
            <p:ph type="sldNum" sz="quarter" idx="5"/>
          </p:nvPr>
        </p:nvSpPr>
        <p:spPr/>
        <p:txBody>
          <a:bodyPr/>
          <a:lstStyle/>
          <a:p>
            <a:fld id="{CC3E8033-D03C-4513-8605-94573E0959D5}" type="slidenum">
              <a:rPr lang="en-US" smtClean="0"/>
              <a:t>21</a:t>
            </a:fld>
            <a:endParaRPr lang="en-US"/>
          </a:p>
        </p:txBody>
      </p:sp>
    </p:spTree>
    <p:extLst>
      <p:ext uri="{BB962C8B-B14F-4D97-AF65-F5344CB8AC3E}">
        <p14:creationId xmlns:p14="http://schemas.microsoft.com/office/powerpoint/2010/main" val="424277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A3F1-9AC4-4676-8B73-F65018004A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536B4E-7102-4A03-B33A-D65473F239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58C53E-90F7-45FC-B5F0-D01E9059441E}"/>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5" name="Footer Placeholder 4">
            <a:extLst>
              <a:ext uri="{FF2B5EF4-FFF2-40B4-BE49-F238E27FC236}">
                <a16:creationId xmlns:a16="http://schemas.microsoft.com/office/drawing/2014/main" id="{801D1C20-021E-4B9B-A5AD-4B60D2243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44A06-145A-45A2-9420-2AE0533C5331}"/>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3620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A49D-F231-46A3-A11B-CFBB717661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C567FE-8B9A-46B7-B9D7-4370CDDB07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618769-F65D-4D82-950A-25EED3733A26}"/>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5" name="Footer Placeholder 4">
            <a:extLst>
              <a:ext uri="{FF2B5EF4-FFF2-40B4-BE49-F238E27FC236}">
                <a16:creationId xmlns:a16="http://schemas.microsoft.com/office/drawing/2014/main" id="{8ECCE612-8884-4970-AFCE-277A945C5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2917B-C56D-47E3-B269-BC4903930F1A}"/>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2598286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64381-9A59-4D46-A75F-0B7B57C13C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EFBC5A-2D68-4D60-B766-7E1A8C6449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884D4-8D84-42D2-94CD-4D7E95652177}"/>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5" name="Footer Placeholder 4">
            <a:extLst>
              <a:ext uri="{FF2B5EF4-FFF2-40B4-BE49-F238E27FC236}">
                <a16:creationId xmlns:a16="http://schemas.microsoft.com/office/drawing/2014/main" id="{A65EE3BA-C8F7-4C6E-BD5F-ABC7742E1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A4724-00AD-4C11-8270-25AC405D125D}"/>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344646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003A-6A1C-4B0F-86FA-60E5ACB93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668E3-A00B-4F4E-B3A6-244746A89D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AE653-8092-43C1-92C1-60FE5262B9CB}"/>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5" name="Footer Placeholder 4">
            <a:extLst>
              <a:ext uri="{FF2B5EF4-FFF2-40B4-BE49-F238E27FC236}">
                <a16:creationId xmlns:a16="http://schemas.microsoft.com/office/drawing/2014/main" id="{0B39895E-D3A4-4876-8C37-6CEEB145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690F1-9F85-4480-9AB6-D8FEC4646B3B}"/>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723124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EF10-12C7-4BEE-9020-5E43C7D484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8FB27-BDD7-4FCE-8522-768449B9F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E1363C-B830-4E82-ACE3-DE354F4C4913}"/>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5" name="Footer Placeholder 4">
            <a:extLst>
              <a:ext uri="{FF2B5EF4-FFF2-40B4-BE49-F238E27FC236}">
                <a16:creationId xmlns:a16="http://schemas.microsoft.com/office/drawing/2014/main" id="{550A938C-65DD-4A8C-8EBE-80BD346ED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DA85A-FDA7-496B-9D0F-7F955C0F8F7B}"/>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154624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803B-FFED-4974-A581-25B4FE8ADA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B700E8-B5CA-405F-856D-5F0BC0F59B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6C9891-C329-4C5B-B325-186DAC720C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E5B16F-B6CB-4DE8-8AB5-1FA085AAAC62}"/>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6" name="Footer Placeholder 5">
            <a:extLst>
              <a:ext uri="{FF2B5EF4-FFF2-40B4-BE49-F238E27FC236}">
                <a16:creationId xmlns:a16="http://schemas.microsoft.com/office/drawing/2014/main" id="{68B7A8A4-2A10-441D-9039-FA13D6647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BEEBB-B598-4EE0-A5D1-9E2B6071FCF4}"/>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131776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74C6-9964-468E-9563-9B790F184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BD06B2-0731-4302-A79C-7231B3F72F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3B17B7-C790-4961-84E9-6CF70325DF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ECBB58-D65A-48FA-9E8F-7D9E3B0F1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7B2927-3A14-4694-8FA0-A88E26257E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426212-DAC1-4196-BDB7-5CB94A08ACDC}"/>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8" name="Footer Placeholder 7">
            <a:extLst>
              <a:ext uri="{FF2B5EF4-FFF2-40B4-BE49-F238E27FC236}">
                <a16:creationId xmlns:a16="http://schemas.microsoft.com/office/drawing/2014/main" id="{AA308338-A92E-448E-AA05-53EE2666F5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288ABF-DA41-4AFD-A092-C287316A0B0A}"/>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329386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6FC5-619D-4161-9783-9A55460B8C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A8034E-5FB7-4591-B98F-D681776C09D0}"/>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4" name="Footer Placeholder 3">
            <a:extLst>
              <a:ext uri="{FF2B5EF4-FFF2-40B4-BE49-F238E27FC236}">
                <a16:creationId xmlns:a16="http://schemas.microsoft.com/office/drawing/2014/main" id="{FE008CD2-A35F-4C89-B4DF-D4936C07AD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6777D6-F903-4270-826F-F0BA8FD7810B}"/>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382363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36A68-3FD0-4EF5-8C51-2631D66E72D5}"/>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3" name="Footer Placeholder 2">
            <a:extLst>
              <a:ext uri="{FF2B5EF4-FFF2-40B4-BE49-F238E27FC236}">
                <a16:creationId xmlns:a16="http://schemas.microsoft.com/office/drawing/2014/main" id="{567E6CC7-3990-42EF-9078-8A349BAF44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63530B-77DC-486E-B091-B6AD5E827FE0}"/>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329939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633F-E6E7-4194-9BF6-043C6F61C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C09AFA-9903-4507-82BA-F7F5FFE72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F390C2-E0F5-44A2-9280-E5E93E526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2D1244-E94E-4791-8792-54A0EBAF8393}"/>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6" name="Footer Placeholder 5">
            <a:extLst>
              <a:ext uri="{FF2B5EF4-FFF2-40B4-BE49-F238E27FC236}">
                <a16:creationId xmlns:a16="http://schemas.microsoft.com/office/drawing/2014/main" id="{D3A808CD-DFE5-4EDA-8D45-DD3C620A5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AFA9A-DC37-4354-8273-25C947CC9FCB}"/>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149922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2A2CD-34C6-4E30-9C19-9328161D0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C1FCCE-BB29-4C4B-9BEE-5F8B1C21E3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3E60A6-3268-48AA-A1BC-7B0280898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9445B3-27FB-4D76-9FD1-82A6DDC034E6}"/>
              </a:ext>
            </a:extLst>
          </p:cNvPr>
          <p:cNvSpPr>
            <a:spLocks noGrp="1"/>
          </p:cNvSpPr>
          <p:nvPr>
            <p:ph type="dt" sz="half" idx="10"/>
          </p:nvPr>
        </p:nvSpPr>
        <p:spPr/>
        <p:txBody>
          <a:bodyPr/>
          <a:lstStyle/>
          <a:p>
            <a:fld id="{606FFAD9-E3D2-4B14-8924-9E39A3D89221}" type="datetimeFigureOut">
              <a:rPr lang="en-US" smtClean="0"/>
              <a:t>10/21/2018</a:t>
            </a:fld>
            <a:endParaRPr lang="en-US"/>
          </a:p>
        </p:txBody>
      </p:sp>
      <p:sp>
        <p:nvSpPr>
          <p:cNvPr id="6" name="Footer Placeholder 5">
            <a:extLst>
              <a:ext uri="{FF2B5EF4-FFF2-40B4-BE49-F238E27FC236}">
                <a16:creationId xmlns:a16="http://schemas.microsoft.com/office/drawing/2014/main" id="{74FAB952-76CE-41DA-A234-8A2CC1663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5F8E0-6272-4431-918B-C1099070BE09}"/>
              </a:ext>
            </a:extLst>
          </p:cNvPr>
          <p:cNvSpPr>
            <a:spLocks noGrp="1"/>
          </p:cNvSpPr>
          <p:nvPr>
            <p:ph type="sldNum" sz="quarter" idx="12"/>
          </p:nvPr>
        </p:nvSpPr>
        <p:spPr/>
        <p:txBody>
          <a:bodyPr/>
          <a:lstStyle/>
          <a:p>
            <a:fld id="{AF750F72-EE39-438D-B402-5F060602F266}" type="slidenum">
              <a:rPr lang="en-US" smtClean="0"/>
              <a:t>‹#›</a:t>
            </a:fld>
            <a:endParaRPr lang="en-US"/>
          </a:p>
        </p:txBody>
      </p:sp>
    </p:spTree>
    <p:extLst>
      <p:ext uri="{BB962C8B-B14F-4D97-AF65-F5344CB8AC3E}">
        <p14:creationId xmlns:p14="http://schemas.microsoft.com/office/powerpoint/2010/main" val="205140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764C8C-ED1A-4DB4-AD45-C9CFC6BB1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CC8EF4-573A-4519-BDB0-BA633F0DFA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FD1C8-2180-4144-8D0C-4EDB03A99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6FFAD9-E3D2-4B14-8924-9E39A3D89221}" type="datetimeFigureOut">
              <a:rPr lang="en-US" smtClean="0"/>
              <a:t>10/21/2018</a:t>
            </a:fld>
            <a:endParaRPr lang="en-US"/>
          </a:p>
        </p:txBody>
      </p:sp>
      <p:sp>
        <p:nvSpPr>
          <p:cNvPr id="5" name="Footer Placeholder 4">
            <a:extLst>
              <a:ext uri="{FF2B5EF4-FFF2-40B4-BE49-F238E27FC236}">
                <a16:creationId xmlns:a16="http://schemas.microsoft.com/office/drawing/2014/main" id="{520AEAF3-5C9D-471F-9184-45F383719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343032-50B8-49F4-A45E-C905BE0EF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50F72-EE39-438D-B402-5F060602F266}" type="slidenum">
              <a:rPr lang="en-US" smtClean="0"/>
              <a:t>‹#›</a:t>
            </a:fld>
            <a:endParaRPr lang="en-US"/>
          </a:p>
        </p:txBody>
      </p:sp>
    </p:spTree>
    <p:extLst>
      <p:ext uri="{BB962C8B-B14F-4D97-AF65-F5344CB8AC3E}">
        <p14:creationId xmlns:p14="http://schemas.microsoft.com/office/powerpoint/2010/main" val="35265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D0E6-25AA-45B0-B19A-F3B81A29B94C}"/>
              </a:ext>
            </a:extLst>
          </p:cNvPr>
          <p:cNvSpPr>
            <a:spLocks noGrp="1"/>
          </p:cNvSpPr>
          <p:nvPr>
            <p:ph type="ctrTitle"/>
          </p:nvPr>
        </p:nvSpPr>
        <p:spPr/>
        <p:txBody>
          <a:bodyPr/>
          <a:lstStyle/>
          <a:p>
            <a:r>
              <a:rPr lang="en-US" dirty="0"/>
              <a:t>Clinical Decision Support Malfunctions</a:t>
            </a:r>
          </a:p>
        </p:txBody>
      </p:sp>
      <p:pic>
        <p:nvPicPr>
          <p:cNvPr id="4" name="Picture 3">
            <a:extLst>
              <a:ext uri="{FF2B5EF4-FFF2-40B4-BE49-F238E27FC236}">
                <a16:creationId xmlns:a16="http://schemas.microsoft.com/office/drawing/2014/main" id="{D87270A6-71BA-4A02-9C17-5AF722A4554E}"/>
              </a:ext>
            </a:extLst>
          </p:cNvPr>
          <p:cNvPicPr>
            <a:picLocks noChangeAspect="1"/>
          </p:cNvPicPr>
          <p:nvPr/>
        </p:nvPicPr>
        <p:blipFill>
          <a:blip r:embed="rId2"/>
          <a:stretch>
            <a:fillRect/>
          </a:stretch>
        </p:blipFill>
        <p:spPr>
          <a:xfrm>
            <a:off x="3529012" y="3429000"/>
            <a:ext cx="5133975" cy="2869364"/>
          </a:xfrm>
          <a:prstGeom prst="rect">
            <a:avLst/>
          </a:prstGeom>
        </p:spPr>
      </p:pic>
      <p:sp>
        <p:nvSpPr>
          <p:cNvPr id="3" name="Subtitle 2">
            <a:extLst>
              <a:ext uri="{FF2B5EF4-FFF2-40B4-BE49-F238E27FC236}">
                <a16:creationId xmlns:a16="http://schemas.microsoft.com/office/drawing/2014/main" id="{A2E24E60-82CA-4624-A4E5-DF00914418BD}"/>
              </a:ext>
            </a:extLst>
          </p:cNvPr>
          <p:cNvSpPr>
            <a:spLocks noGrp="1"/>
          </p:cNvSpPr>
          <p:nvPr>
            <p:ph type="subTitle" idx="1"/>
          </p:nvPr>
        </p:nvSpPr>
        <p:spPr>
          <a:xfrm>
            <a:off x="8630651" y="6011779"/>
            <a:ext cx="4074695" cy="846221"/>
          </a:xfrm>
        </p:spPr>
        <p:txBody>
          <a:bodyPr>
            <a:normAutofit lnSpcReduction="10000"/>
          </a:bodyPr>
          <a:lstStyle/>
          <a:p>
            <a:r>
              <a:rPr lang="en-US" dirty="0"/>
              <a:t>David Alt, MD, FAAP</a:t>
            </a:r>
          </a:p>
          <a:p>
            <a:r>
              <a:rPr lang="en-US" dirty="0"/>
              <a:t>October 2018</a:t>
            </a:r>
          </a:p>
        </p:txBody>
      </p:sp>
    </p:spTree>
    <p:extLst>
      <p:ext uri="{BB962C8B-B14F-4D97-AF65-F5344CB8AC3E}">
        <p14:creationId xmlns:p14="http://schemas.microsoft.com/office/powerpoint/2010/main" val="268222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EDA9-D79A-4E6D-89E5-FADC8F499FD4}"/>
              </a:ext>
            </a:extLst>
          </p:cNvPr>
          <p:cNvSpPr>
            <a:spLocks noGrp="1"/>
          </p:cNvSpPr>
          <p:nvPr>
            <p:ph type="title"/>
          </p:nvPr>
        </p:nvSpPr>
        <p:spPr/>
        <p:txBody>
          <a:bodyPr/>
          <a:lstStyle/>
          <a:p>
            <a:pPr algn="ctr"/>
            <a:r>
              <a:rPr lang="en-US" dirty="0"/>
              <a:t>Case 2:  Pattern Analysis</a:t>
            </a:r>
          </a:p>
        </p:txBody>
      </p:sp>
      <p:sp>
        <p:nvSpPr>
          <p:cNvPr id="3" name="Content Placeholder 2">
            <a:extLst>
              <a:ext uri="{FF2B5EF4-FFF2-40B4-BE49-F238E27FC236}">
                <a16:creationId xmlns:a16="http://schemas.microsoft.com/office/drawing/2014/main" id="{310DBAE7-BCF2-4DAF-B5E0-1DA43A5FDB85}"/>
              </a:ext>
            </a:extLst>
          </p:cNvPr>
          <p:cNvSpPr>
            <a:spLocks noGrp="1"/>
          </p:cNvSpPr>
          <p:nvPr>
            <p:ph idx="1"/>
          </p:nvPr>
        </p:nvSpPr>
        <p:spPr>
          <a:xfrm>
            <a:off x="629653" y="2753517"/>
            <a:ext cx="5081337" cy="3739357"/>
          </a:xfrm>
        </p:spPr>
        <p:txBody>
          <a:bodyPr>
            <a:normAutofit lnSpcReduction="10000"/>
          </a:bodyPr>
          <a:lstStyle/>
          <a:p>
            <a:pPr marL="0" indent="0">
              <a:buNone/>
            </a:pPr>
            <a:endParaRPr lang="en-US" dirty="0"/>
          </a:p>
          <a:p>
            <a:pPr marL="514350" indent="-514350">
              <a:buAutoNum type="arabicPeriod"/>
            </a:pPr>
            <a:r>
              <a:rPr lang="en-US" dirty="0"/>
              <a:t>Firing rate slows in 2009</a:t>
            </a:r>
          </a:p>
          <a:p>
            <a:pPr marL="514350" indent="-514350">
              <a:buAutoNum type="arabicPeriod"/>
            </a:pPr>
            <a:r>
              <a:rPr lang="en-US" dirty="0"/>
              <a:t>Rule stops firing completely</a:t>
            </a:r>
          </a:p>
          <a:p>
            <a:pPr marL="514350" indent="-514350">
              <a:buAutoNum type="arabicPeriod"/>
            </a:pPr>
            <a:r>
              <a:rPr lang="en-US" dirty="0"/>
              <a:t>Two years later, the rule abruptly resumes</a:t>
            </a:r>
          </a:p>
          <a:p>
            <a:pPr marL="514350" indent="-514350">
              <a:buAutoNum type="arabicPeriod"/>
            </a:pPr>
            <a:endParaRPr lang="en-US" dirty="0"/>
          </a:p>
          <a:p>
            <a:pPr marL="0" indent="0" algn="ctr">
              <a:buNone/>
            </a:pPr>
            <a:r>
              <a:rPr lang="en-US" dirty="0"/>
              <a:t>Similar alerts for 1, 3, and 4 year </a:t>
            </a:r>
            <a:r>
              <a:rPr lang="en-US" dirty="0" err="1"/>
              <a:t>olds</a:t>
            </a:r>
            <a:r>
              <a:rPr lang="en-US" dirty="0"/>
              <a:t> were unaffected</a:t>
            </a:r>
          </a:p>
        </p:txBody>
      </p:sp>
      <p:pic>
        <p:nvPicPr>
          <p:cNvPr id="4" name="Picture 3">
            <a:extLst>
              <a:ext uri="{FF2B5EF4-FFF2-40B4-BE49-F238E27FC236}">
                <a16:creationId xmlns:a16="http://schemas.microsoft.com/office/drawing/2014/main" id="{2FC45B5A-6C62-49A0-AD0C-A5414C82B133}"/>
              </a:ext>
            </a:extLst>
          </p:cNvPr>
          <p:cNvPicPr>
            <a:picLocks noChangeAspect="1"/>
          </p:cNvPicPr>
          <p:nvPr/>
        </p:nvPicPr>
        <p:blipFill>
          <a:blip r:embed="rId2"/>
          <a:stretch>
            <a:fillRect/>
          </a:stretch>
        </p:blipFill>
        <p:spPr>
          <a:xfrm>
            <a:off x="5710990" y="2597150"/>
            <a:ext cx="5810250" cy="3895725"/>
          </a:xfrm>
          <a:prstGeom prst="rect">
            <a:avLst/>
          </a:prstGeom>
        </p:spPr>
      </p:pic>
      <p:sp>
        <p:nvSpPr>
          <p:cNvPr id="6" name="TextBox 5">
            <a:extLst>
              <a:ext uri="{FF2B5EF4-FFF2-40B4-BE49-F238E27FC236}">
                <a16:creationId xmlns:a16="http://schemas.microsoft.com/office/drawing/2014/main" id="{79FDCD5B-949B-468F-9353-9328301C41C7}"/>
              </a:ext>
            </a:extLst>
          </p:cNvPr>
          <p:cNvSpPr txBox="1"/>
          <p:nvPr/>
        </p:nvSpPr>
        <p:spPr>
          <a:xfrm>
            <a:off x="465218" y="2430353"/>
            <a:ext cx="4753161" cy="646331"/>
          </a:xfrm>
          <a:prstGeom prst="rect">
            <a:avLst/>
          </a:prstGeom>
          <a:noFill/>
        </p:spPr>
        <p:txBody>
          <a:bodyPr wrap="none" rtlCol="0">
            <a:spAutoFit/>
          </a:bodyPr>
          <a:lstStyle/>
          <a:p>
            <a:r>
              <a:rPr lang="en-US" sz="3600" dirty="0"/>
              <a:t>What’s happening here?</a:t>
            </a:r>
          </a:p>
        </p:txBody>
      </p:sp>
      <p:sp>
        <p:nvSpPr>
          <p:cNvPr id="7" name="TextBox 6">
            <a:extLst>
              <a:ext uri="{FF2B5EF4-FFF2-40B4-BE49-F238E27FC236}">
                <a16:creationId xmlns:a16="http://schemas.microsoft.com/office/drawing/2014/main" id="{68359791-7976-436D-9CC4-311501308A7B}"/>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408567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1E29-BF8E-48CE-B7AF-F9BA5A71BA88}"/>
              </a:ext>
            </a:extLst>
          </p:cNvPr>
          <p:cNvSpPr>
            <a:spLocks noGrp="1"/>
          </p:cNvSpPr>
          <p:nvPr>
            <p:ph type="title"/>
          </p:nvPr>
        </p:nvSpPr>
        <p:spPr/>
        <p:txBody>
          <a:bodyPr/>
          <a:lstStyle/>
          <a:p>
            <a:r>
              <a:rPr lang="en-US" dirty="0"/>
              <a:t>Case 2:  Root Cause Analysis</a:t>
            </a:r>
          </a:p>
        </p:txBody>
      </p:sp>
      <p:sp>
        <p:nvSpPr>
          <p:cNvPr id="3" name="Content Placeholder 2">
            <a:extLst>
              <a:ext uri="{FF2B5EF4-FFF2-40B4-BE49-F238E27FC236}">
                <a16:creationId xmlns:a16="http://schemas.microsoft.com/office/drawing/2014/main" id="{8BE135D8-74CA-48A1-B62B-ABDD7737B4ED}"/>
              </a:ext>
            </a:extLst>
          </p:cNvPr>
          <p:cNvSpPr>
            <a:spLocks noGrp="1"/>
          </p:cNvSpPr>
          <p:nvPr>
            <p:ph idx="1"/>
          </p:nvPr>
        </p:nvSpPr>
        <p:spPr>
          <a:xfrm>
            <a:off x="1155031" y="1540043"/>
            <a:ext cx="4776537" cy="5085346"/>
          </a:xfrm>
        </p:spPr>
        <p:txBody>
          <a:bodyPr>
            <a:normAutofit fontScale="92500" lnSpcReduction="10000"/>
          </a:bodyPr>
          <a:lstStyle/>
          <a:p>
            <a:r>
              <a:rPr lang="en-US" dirty="0"/>
              <a:t>No rule, code, or method changes were documented in the change log</a:t>
            </a:r>
          </a:p>
          <a:p>
            <a:r>
              <a:rPr lang="en-US" dirty="0"/>
              <a:t>An audit log showed several changes, but didn’t detail the changes</a:t>
            </a:r>
          </a:p>
          <a:p>
            <a:r>
              <a:rPr lang="en-US" dirty="0"/>
              <a:t>System backup tapes from long-term storage showed two incomplete clauses added to the alert trigger and later removed</a:t>
            </a:r>
          </a:p>
          <a:p>
            <a:r>
              <a:rPr lang="en-US" dirty="0"/>
              <a:t>The rule engine could not process the incomplete criteria, causing the rule to fail</a:t>
            </a:r>
          </a:p>
        </p:txBody>
      </p:sp>
      <p:pic>
        <p:nvPicPr>
          <p:cNvPr id="4" name="Content Placeholder 3">
            <a:extLst>
              <a:ext uri="{FF2B5EF4-FFF2-40B4-BE49-F238E27FC236}">
                <a16:creationId xmlns:a16="http://schemas.microsoft.com/office/drawing/2014/main" id="{57853180-EFA1-43A4-8F31-DA2A1A5B1983}"/>
              </a:ext>
            </a:extLst>
          </p:cNvPr>
          <p:cNvPicPr>
            <a:picLocks noChangeAspect="1"/>
          </p:cNvPicPr>
          <p:nvPr/>
        </p:nvPicPr>
        <p:blipFill>
          <a:blip r:embed="rId3"/>
          <a:stretch>
            <a:fillRect/>
          </a:stretch>
        </p:blipFill>
        <p:spPr>
          <a:xfrm>
            <a:off x="6411152" y="1690688"/>
            <a:ext cx="5375951" cy="3866146"/>
          </a:xfrm>
          <a:prstGeom prst="rect">
            <a:avLst/>
          </a:prstGeom>
        </p:spPr>
      </p:pic>
      <p:sp>
        <p:nvSpPr>
          <p:cNvPr id="6" name="TextBox 5">
            <a:extLst>
              <a:ext uri="{FF2B5EF4-FFF2-40B4-BE49-F238E27FC236}">
                <a16:creationId xmlns:a16="http://schemas.microsoft.com/office/drawing/2014/main" id="{C55422AD-300F-49A4-99A3-B992EBCDCAB2}"/>
              </a:ext>
            </a:extLst>
          </p:cNvPr>
          <p:cNvSpPr txBox="1"/>
          <p:nvPr/>
        </p:nvSpPr>
        <p:spPr>
          <a:xfrm>
            <a:off x="6528163" y="5710989"/>
            <a:ext cx="5258940" cy="369332"/>
          </a:xfrm>
          <a:prstGeom prst="rect">
            <a:avLst/>
          </a:prstGeom>
          <a:noFill/>
        </p:spPr>
        <p:txBody>
          <a:bodyPr wrap="none" rtlCol="0">
            <a:spAutoFit/>
          </a:bodyPr>
          <a:lstStyle/>
          <a:p>
            <a:r>
              <a:rPr lang="en-US" dirty="0"/>
              <a:t>Estimated missed alerts:  176,708 alerts over 850 days</a:t>
            </a:r>
          </a:p>
        </p:txBody>
      </p:sp>
      <p:sp>
        <p:nvSpPr>
          <p:cNvPr id="7" name="TextBox 6">
            <a:extLst>
              <a:ext uri="{FF2B5EF4-FFF2-40B4-BE49-F238E27FC236}">
                <a16:creationId xmlns:a16="http://schemas.microsoft.com/office/drawing/2014/main" id="{E72605FB-43C2-44AF-A523-DD9E8E3AAAB1}"/>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30976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34F4-9D2C-42E9-9410-33237ECCBC3A}"/>
              </a:ext>
            </a:extLst>
          </p:cNvPr>
          <p:cNvSpPr>
            <a:spLocks noGrp="1"/>
          </p:cNvSpPr>
          <p:nvPr>
            <p:ph type="title"/>
          </p:nvPr>
        </p:nvSpPr>
        <p:spPr/>
        <p:txBody>
          <a:bodyPr/>
          <a:lstStyle/>
          <a:p>
            <a:pPr algn="ctr"/>
            <a:r>
              <a:rPr lang="en-US" dirty="0"/>
              <a:t>Other Examples</a:t>
            </a:r>
          </a:p>
        </p:txBody>
      </p:sp>
      <p:sp>
        <p:nvSpPr>
          <p:cNvPr id="6" name="Content Placeholder 5">
            <a:extLst>
              <a:ext uri="{FF2B5EF4-FFF2-40B4-BE49-F238E27FC236}">
                <a16:creationId xmlns:a16="http://schemas.microsoft.com/office/drawing/2014/main" id="{BD2D070D-ED00-4833-925B-CC0F283A6266}"/>
              </a:ext>
            </a:extLst>
          </p:cNvPr>
          <p:cNvSpPr>
            <a:spLocks noGrp="1"/>
          </p:cNvSpPr>
          <p:nvPr>
            <p:ph idx="1"/>
          </p:nvPr>
        </p:nvSpPr>
        <p:spPr>
          <a:xfrm>
            <a:off x="495300" y="1697038"/>
            <a:ext cx="4371975" cy="4351338"/>
          </a:xfrm>
        </p:spPr>
        <p:txBody>
          <a:bodyPr>
            <a:normAutofit lnSpcReduction="10000"/>
          </a:bodyPr>
          <a:lstStyle/>
          <a:p>
            <a:r>
              <a:rPr lang="en-US" dirty="0"/>
              <a:t>A mistake in an external drug classification system led to suggestions that anti-platelet drugs be given to patients already taking one</a:t>
            </a:r>
          </a:p>
          <a:p>
            <a:r>
              <a:rPr lang="en-US" dirty="0"/>
              <a:t>An EHR upgrade “caused numerous spurious alerts to fire”</a:t>
            </a:r>
          </a:p>
          <a:p>
            <a:pPr lvl="1"/>
            <a:r>
              <a:rPr lang="en-US" dirty="0"/>
              <a:t>... like the need for regular Pap smears on a 2 month old boy</a:t>
            </a:r>
          </a:p>
          <a:p>
            <a:endParaRPr lang="en-US" dirty="0"/>
          </a:p>
        </p:txBody>
      </p:sp>
      <p:pic>
        <p:nvPicPr>
          <p:cNvPr id="7" name="Picture 6">
            <a:extLst>
              <a:ext uri="{FF2B5EF4-FFF2-40B4-BE49-F238E27FC236}">
                <a16:creationId xmlns:a16="http://schemas.microsoft.com/office/drawing/2014/main" id="{CA43C946-0BDE-4B4C-AF3B-EF55203EBFD8}"/>
              </a:ext>
            </a:extLst>
          </p:cNvPr>
          <p:cNvPicPr>
            <a:picLocks noChangeAspect="1"/>
          </p:cNvPicPr>
          <p:nvPr/>
        </p:nvPicPr>
        <p:blipFill>
          <a:blip r:embed="rId3"/>
          <a:stretch>
            <a:fillRect/>
          </a:stretch>
        </p:blipFill>
        <p:spPr>
          <a:xfrm>
            <a:off x="5210175" y="1825625"/>
            <a:ext cx="6781801" cy="3878555"/>
          </a:xfrm>
          <a:prstGeom prst="rect">
            <a:avLst/>
          </a:prstGeom>
        </p:spPr>
      </p:pic>
      <p:sp>
        <p:nvSpPr>
          <p:cNvPr id="5" name="TextBox 4">
            <a:extLst>
              <a:ext uri="{FF2B5EF4-FFF2-40B4-BE49-F238E27FC236}">
                <a16:creationId xmlns:a16="http://schemas.microsoft.com/office/drawing/2014/main" id="{62B6DEFE-ADC1-4110-9671-2AA079762368}"/>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3807311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C3D1-88FC-4AA1-BD93-02904F5B5942}"/>
              </a:ext>
            </a:extLst>
          </p:cNvPr>
          <p:cNvSpPr>
            <a:spLocks noGrp="1"/>
          </p:cNvSpPr>
          <p:nvPr>
            <p:ph type="title"/>
          </p:nvPr>
        </p:nvSpPr>
        <p:spPr/>
        <p:txBody>
          <a:bodyPr/>
          <a:lstStyle/>
          <a:p>
            <a:pPr algn="ctr"/>
            <a:r>
              <a:rPr lang="en-US" dirty="0"/>
              <a:t>A Taxonomy of CDS Malfunctions</a:t>
            </a:r>
          </a:p>
        </p:txBody>
      </p:sp>
      <p:sp>
        <p:nvSpPr>
          <p:cNvPr id="3" name="Content Placeholder 2">
            <a:extLst>
              <a:ext uri="{FF2B5EF4-FFF2-40B4-BE49-F238E27FC236}">
                <a16:creationId xmlns:a16="http://schemas.microsoft.com/office/drawing/2014/main" id="{613F6836-DFD0-4CD4-B8EE-6EC970418792}"/>
              </a:ext>
            </a:extLst>
          </p:cNvPr>
          <p:cNvSpPr>
            <a:spLocks noGrp="1"/>
          </p:cNvSpPr>
          <p:nvPr>
            <p:ph idx="1"/>
          </p:nvPr>
        </p:nvSpPr>
        <p:spPr>
          <a:xfrm>
            <a:off x="838200" y="1527324"/>
            <a:ext cx="10515600" cy="4351338"/>
          </a:xfrm>
        </p:spPr>
        <p:txBody>
          <a:bodyPr/>
          <a:lstStyle/>
          <a:p>
            <a:pPr marL="0" indent="0" algn="ctr">
              <a:buNone/>
            </a:pPr>
            <a:r>
              <a:rPr lang="en-US" dirty="0"/>
              <a:t>As with all complicated systemic problems, a systematic approach is needed if we want to make any progress.</a:t>
            </a:r>
          </a:p>
          <a:p>
            <a:pPr marL="514350" indent="-514350">
              <a:buAutoNum type="arabicParenR"/>
            </a:pPr>
            <a:endParaRPr lang="en-US" dirty="0"/>
          </a:p>
          <a:p>
            <a:pPr marL="514350" indent="-514350">
              <a:buAutoNum type="arabicParenR"/>
            </a:pPr>
            <a:r>
              <a:rPr lang="en-US" dirty="0"/>
              <a:t>Cause of malfunction</a:t>
            </a:r>
          </a:p>
          <a:p>
            <a:pPr marL="514350" indent="-514350">
              <a:buAutoNum type="arabicParenR"/>
            </a:pPr>
            <a:r>
              <a:rPr lang="en-US" dirty="0"/>
              <a:t>Mode of malfunction discovery</a:t>
            </a:r>
          </a:p>
          <a:p>
            <a:pPr marL="514350" indent="-514350">
              <a:buAutoNum type="arabicParenR"/>
            </a:pPr>
            <a:r>
              <a:rPr lang="en-US" dirty="0"/>
              <a:t>When malfunction began (high risk events for CDS malfunction)</a:t>
            </a:r>
          </a:p>
          <a:p>
            <a:pPr marL="514350" indent="-514350">
              <a:buAutoNum type="arabicParenR"/>
            </a:pPr>
            <a:r>
              <a:rPr lang="en-US" dirty="0"/>
              <a:t>How malfunction affected rule firing</a:t>
            </a:r>
          </a:p>
        </p:txBody>
      </p:sp>
      <p:sp>
        <p:nvSpPr>
          <p:cNvPr id="5" name="TextBox 4">
            <a:extLst>
              <a:ext uri="{FF2B5EF4-FFF2-40B4-BE49-F238E27FC236}">
                <a16:creationId xmlns:a16="http://schemas.microsoft.com/office/drawing/2014/main" id="{F9BBB8D5-7B0B-4094-B453-82C1CDABDDAB}"/>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43799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20ED-BC53-49D9-AFFB-0732123648BA}"/>
              </a:ext>
            </a:extLst>
          </p:cNvPr>
          <p:cNvSpPr>
            <a:spLocks noGrp="1"/>
          </p:cNvSpPr>
          <p:nvPr>
            <p:ph type="title"/>
          </p:nvPr>
        </p:nvSpPr>
        <p:spPr/>
        <p:txBody>
          <a:bodyPr/>
          <a:lstStyle/>
          <a:p>
            <a:pPr algn="ctr"/>
            <a:r>
              <a:rPr lang="en-US" dirty="0"/>
              <a:t>Taxonomy Overview</a:t>
            </a:r>
          </a:p>
        </p:txBody>
      </p:sp>
      <p:pic>
        <p:nvPicPr>
          <p:cNvPr id="5" name="Content Placeholder 4">
            <a:extLst>
              <a:ext uri="{FF2B5EF4-FFF2-40B4-BE49-F238E27FC236}">
                <a16:creationId xmlns:a16="http://schemas.microsoft.com/office/drawing/2014/main" id="{AC7273D9-F795-4B98-98D8-D8E2412D65C4}"/>
              </a:ext>
            </a:extLst>
          </p:cNvPr>
          <p:cNvPicPr>
            <a:picLocks noGrp="1" noChangeAspect="1"/>
          </p:cNvPicPr>
          <p:nvPr>
            <p:ph idx="1"/>
          </p:nvPr>
        </p:nvPicPr>
        <p:blipFill>
          <a:blip r:embed="rId2"/>
          <a:stretch>
            <a:fillRect/>
          </a:stretch>
        </p:blipFill>
        <p:spPr>
          <a:xfrm>
            <a:off x="1731769" y="1825625"/>
            <a:ext cx="8728461" cy="4351338"/>
          </a:xfrm>
          <a:prstGeom prst="rect">
            <a:avLst/>
          </a:prstGeom>
        </p:spPr>
      </p:pic>
      <p:sp>
        <p:nvSpPr>
          <p:cNvPr id="6" name="TextBox 5">
            <a:extLst>
              <a:ext uri="{FF2B5EF4-FFF2-40B4-BE49-F238E27FC236}">
                <a16:creationId xmlns:a16="http://schemas.microsoft.com/office/drawing/2014/main" id="{76C41C27-12D6-49A1-AB6D-A2B39B7E6404}"/>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173519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9402-105F-490A-B0CA-D57ADDD51064}"/>
              </a:ext>
            </a:extLst>
          </p:cNvPr>
          <p:cNvSpPr>
            <a:spLocks noGrp="1"/>
          </p:cNvSpPr>
          <p:nvPr>
            <p:ph type="title"/>
          </p:nvPr>
        </p:nvSpPr>
        <p:spPr/>
        <p:txBody>
          <a:bodyPr/>
          <a:lstStyle/>
          <a:p>
            <a:pPr algn="ctr"/>
            <a:r>
              <a:rPr lang="en-US" dirty="0"/>
              <a:t>Causes of Malfunctions</a:t>
            </a:r>
          </a:p>
        </p:txBody>
      </p:sp>
      <p:graphicFrame>
        <p:nvGraphicFramePr>
          <p:cNvPr id="5" name="Content Placeholder 4">
            <a:extLst>
              <a:ext uri="{FF2B5EF4-FFF2-40B4-BE49-F238E27FC236}">
                <a16:creationId xmlns:a16="http://schemas.microsoft.com/office/drawing/2014/main" id="{E604A117-A86E-4CA1-9513-D4F0476CD82B}"/>
              </a:ext>
            </a:extLst>
          </p:cNvPr>
          <p:cNvGraphicFramePr>
            <a:graphicFrameLocks noGrp="1"/>
          </p:cNvGraphicFramePr>
          <p:nvPr>
            <p:ph idx="1"/>
            <p:extLst>
              <p:ext uri="{D42A27DB-BD31-4B8C-83A1-F6EECF244321}">
                <p14:modId xmlns:p14="http://schemas.microsoft.com/office/powerpoint/2010/main" val="1437046254"/>
              </p:ext>
            </p:extLst>
          </p:nvPr>
        </p:nvGraphicFramePr>
        <p:xfrm>
          <a:off x="310376" y="1569143"/>
          <a:ext cx="5928378" cy="4119881"/>
        </p:xfrm>
        <a:graphic>
          <a:graphicData uri="http://schemas.openxmlformats.org/drawingml/2006/table">
            <a:tbl>
              <a:tblPr firstRow="1" bandRow="1">
                <a:tableStyleId>{5C22544A-7EE6-4342-B048-85BDC9FD1C3A}</a:tableStyleId>
              </a:tblPr>
              <a:tblGrid>
                <a:gridCol w="2274892">
                  <a:extLst>
                    <a:ext uri="{9D8B030D-6E8A-4147-A177-3AD203B41FA5}">
                      <a16:colId xmlns:a16="http://schemas.microsoft.com/office/drawing/2014/main" val="3210254670"/>
                    </a:ext>
                  </a:extLst>
                </a:gridCol>
                <a:gridCol w="3653486">
                  <a:extLst>
                    <a:ext uri="{9D8B030D-6E8A-4147-A177-3AD203B41FA5}">
                      <a16:colId xmlns:a16="http://schemas.microsoft.com/office/drawing/2014/main" val="4034154708"/>
                    </a:ext>
                  </a:extLst>
                </a:gridCol>
              </a:tblGrid>
              <a:tr h="427811">
                <a:tc>
                  <a:txBody>
                    <a:bodyPr/>
                    <a:lstStyle/>
                    <a:p>
                      <a:r>
                        <a:rPr lang="en-US" dirty="0"/>
                        <a:t>Cause</a:t>
                      </a:r>
                    </a:p>
                  </a:txBody>
                  <a:tcPr/>
                </a:tc>
                <a:tc>
                  <a:txBody>
                    <a:bodyPr/>
                    <a:lstStyle/>
                    <a:p>
                      <a:r>
                        <a:rPr lang="en-US" dirty="0"/>
                        <a:t>Description</a:t>
                      </a:r>
                    </a:p>
                  </a:txBody>
                  <a:tcPr/>
                </a:tc>
                <a:extLst>
                  <a:ext uri="{0D108BD9-81ED-4DB2-BD59-A6C34878D82A}">
                    <a16:rowId xmlns:a16="http://schemas.microsoft.com/office/drawing/2014/main" val="792662530"/>
                  </a:ext>
                </a:extLst>
              </a:tr>
              <a:tr h="738414">
                <a:tc>
                  <a:txBody>
                    <a:bodyPr/>
                    <a:lstStyle/>
                    <a:p>
                      <a:r>
                        <a:rPr lang="en-US" dirty="0"/>
                        <a:t>Build error (21%)</a:t>
                      </a:r>
                    </a:p>
                  </a:txBody>
                  <a:tcPr/>
                </a:tc>
                <a:tc>
                  <a:txBody>
                    <a:bodyPr/>
                    <a:lstStyle/>
                    <a:p>
                      <a:r>
                        <a:rPr lang="en-US" dirty="0"/>
                        <a:t>Properly designed, but wrongly implemented</a:t>
                      </a:r>
                    </a:p>
                  </a:txBody>
                  <a:tcPr/>
                </a:tc>
                <a:extLst>
                  <a:ext uri="{0D108BD9-81ED-4DB2-BD59-A6C34878D82A}">
                    <a16:rowId xmlns:a16="http://schemas.microsoft.com/office/drawing/2014/main" val="4259105766"/>
                  </a:ext>
                </a:extLst>
              </a:tr>
              <a:tr h="738414">
                <a:tc>
                  <a:txBody>
                    <a:bodyPr/>
                    <a:lstStyle/>
                    <a:p>
                      <a:r>
                        <a:rPr lang="en-US" dirty="0"/>
                        <a:t>Conceptualization error (16%)</a:t>
                      </a:r>
                    </a:p>
                  </a:txBody>
                  <a:tcPr/>
                </a:tc>
                <a:tc>
                  <a:txBody>
                    <a:bodyPr/>
                    <a:lstStyle/>
                    <a:p>
                      <a:r>
                        <a:rPr lang="en-US" dirty="0"/>
                        <a:t>Wrongly designed, and implemented that way</a:t>
                      </a:r>
                    </a:p>
                  </a:txBody>
                  <a:tcPr/>
                </a:tc>
                <a:extLst>
                  <a:ext uri="{0D108BD9-81ED-4DB2-BD59-A6C34878D82A}">
                    <a16:rowId xmlns:a16="http://schemas.microsoft.com/office/drawing/2014/main" val="1578509557"/>
                  </a:ext>
                </a:extLst>
              </a:tr>
              <a:tr h="738414">
                <a:tc>
                  <a:txBody>
                    <a:bodyPr/>
                    <a:lstStyle/>
                    <a:p>
                      <a:r>
                        <a:rPr lang="en-US" dirty="0"/>
                        <a:t>New code/concept w/o rule update (15%)</a:t>
                      </a:r>
                    </a:p>
                  </a:txBody>
                  <a:tcPr/>
                </a:tc>
                <a:tc>
                  <a:txBody>
                    <a:bodyPr/>
                    <a:lstStyle/>
                    <a:p>
                      <a:r>
                        <a:rPr lang="en-US" dirty="0"/>
                        <a:t>Underlying code set changed, but rule wasn’t updated</a:t>
                      </a:r>
                    </a:p>
                  </a:txBody>
                  <a:tcPr/>
                </a:tc>
                <a:extLst>
                  <a:ext uri="{0D108BD9-81ED-4DB2-BD59-A6C34878D82A}">
                    <a16:rowId xmlns:a16="http://schemas.microsoft.com/office/drawing/2014/main" val="3923527919"/>
                  </a:ext>
                </a:extLst>
              </a:tr>
              <a:tr h="738414">
                <a:tc>
                  <a:txBody>
                    <a:bodyPr/>
                    <a:lstStyle/>
                    <a:p>
                      <a:r>
                        <a:rPr lang="en-US" dirty="0"/>
                        <a:t>Defect in EHR (15%)</a:t>
                      </a:r>
                    </a:p>
                  </a:txBody>
                  <a:tcPr/>
                </a:tc>
                <a:tc>
                  <a:txBody>
                    <a:bodyPr/>
                    <a:lstStyle/>
                    <a:p>
                      <a:r>
                        <a:rPr lang="en-US" dirty="0"/>
                        <a:t>Programming error causes EHR not to function as expected</a:t>
                      </a:r>
                    </a:p>
                  </a:txBody>
                  <a:tcPr/>
                </a:tc>
                <a:extLst>
                  <a:ext uri="{0D108BD9-81ED-4DB2-BD59-A6C34878D82A}">
                    <a16:rowId xmlns:a16="http://schemas.microsoft.com/office/drawing/2014/main" val="2120295990"/>
                  </a:ext>
                </a:extLst>
              </a:tr>
              <a:tr h="738414">
                <a:tc>
                  <a:txBody>
                    <a:bodyPr/>
                    <a:lstStyle/>
                    <a:p>
                      <a:r>
                        <a:rPr lang="en-US" dirty="0"/>
                        <a:t>Environment migration (10%)</a:t>
                      </a:r>
                    </a:p>
                  </a:txBody>
                  <a:tcPr/>
                </a:tc>
                <a:tc>
                  <a:txBody>
                    <a:bodyPr/>
                    <a:lstStyle/>
                    <a:p>
                      <a:r>
                        <a:rPr lang="en-US" dirty="0"/>
                        <a:t>Malfunction from moving rules between environments </a:t>
                      </a:r>
                    </a:p>
                  </a:txBody>
                  <a:tcPr/>
                </a:tc>
                <a:extLst>
                  <a:ext uri="{0D108BD9-81ED-4DB2-BD59-A6C34878D82A}">
                    <a16:rowId xmlns:a16="http://schemas.microsoft.com/office/drawing/2014/main" val="1428423859"/>
                  </a:ext>
                </a:extLst>
              </a:tr>
            </a:tbl>
          </a:graphicData>
        </a:graphic>
      </p:graphicFrame>
      <p:graphicFrame>
        <p:nvGraphicFramePr>
          <p:cNvPr id="6" name="Content Placeholder 4">
            <a:extLst>
              <a:ext uri="{FF2B5EF4-FFF2-40B4-BE49-F238E27FC236}">
                <a16:creationId xmlns:a16="http://schemas.microsoft.com/office/drawing/2014/main" id="{5E3C0651-1A27-43E5-856C-197F347FCE49}"/>
              </a:ext>
            </a:extLst>
          </p:cNvPr>
          <p:cNvGraphicFramePr>
            <a:graphicFrameLocks/>
          </p:cNvGraphicFramePr>
          <p:nvPr>
            <p:extLst>
              <p:ext uri="{D42A27DB-BD31-4B8C-83A1-F6EECF244321}">
                <p14:modId xmlns:p14="http://schemas.microsoft.com/office/powerpoint/2010/main" val="1470079446"/>
              </p:ext>
            </p:extLst>
          </p:nvPr>
        </p:nvGraphicFramePr>
        <p:xfrm>
          <a:off x="6593098" y="1569144"/>
          <a:ext cx="5288525" cy="4119880"/>
        </p:xfrm>
        <a:graphic>
          <a:graphicData uri="http://schemas.openxmlformats.org/drawingml/2006/table">
            <a:tbl>
              <a:tblPr firstRow="1" bandRow="1">
                <a:tableStyleId>{5C22544A-7EE6-4342-B048-85BDC9FD1C3A}</a:tableStyleId>
              </a:tblPr>
              <a:tblGrid>
                <a:gridCol w="1920918">
                  <a:extLst>
                    <a:ext uri="{9D8B030D-6E8A-4147-A177-3AD203B41FA5}">
                      <a16:colId xmlns:a16="http://schemas.microsoft.com/office/drawing/2014/main" val="3210254670"/>
                    </a:ext>
                  </a:extLst>
                </a:gridCol>
                <a:gridCol w="3367607">
                  <a:extLst>
                    <a:ext uri="{9D8B030D-6E8A-4147-A177-3AD203B41FA5}">
                      <a16:colId xmlns:a16="http://schemas.microsoft.com/office/drawing/2014/main" val="4034154708"/>
                    </a:ext>
                  </a:extLst>
                </a:gridCol>
              </a:tblGrid>
              <a:tr h="370840">
                <a:tc>
                  <a:txBody>
                    <a:bodyPr/>
                    <a:lstStyle/>
                    <a:p>
                      <a:r>
                        <a:rPr lang="en-US" dirty="0"/>
                        <a:t>N=68</a:t>
                      </a:r>
                    </a:p>
                  </a:txBody>
                  <a:tcPr/>
                </a:tc>
                <a:tc>
                  <a:txBody>
                    <a:bodyPr/>
                    <a:lstStyle/>
                    <a:p>
                      <a:endParaRPr lang="en-US" dirty="0"/>
                    </a:p>
                  </a:txBody>
                  <a:tcPr/>
                </a:tc>
                <a:extLst>
                  <a:ext uri="{0D108BD9-81ED-4DB2-BD59-A6C34878D82A}">
                    <a16:rowId xmlns:a16="http://schemas.microsoft.com/office/drawing/2014/main" val="792662530"/>
                  </a:ext>
                </a:extLst>
              </a:tr>
              <a:tr h="370840">
                <a:tc>
                  <a:txBody>
                    <a:bodyPr/>
                    <a:lstStyle/>
                    <a:p>
                      <a:r>
                        <a:rPr lang="en-US" dirty="0"/>
                        <a:t>New value (9%)</a:t>
                      </a:r>
                    </a:p>
                  </a:txBody>
                  <a:tcPr/>
                </a:tc>
                <a:tc>
                  <a:txBody>
                    <a:bodyPr/>
                    <a:lstStyle/>
                    <a:p>
                      <a:r>
                        <a:rPr lang="en-US" dirty="0"/>
                        <a:t>Set of allowed values for a concept changes</a:t>
                      </a:r>
                    </a:p>
                  </a:txBody>
                  <a:tcPr/>
                </a:tc>
                <a:extLst>
                  <a:ext uri="{0D108BD9-81ED-4DB2-BD59-A6C34878D82A}">
                    <a16:rowId xmlns:a16="http://schemas.microsoft.com/office/drawing/2014/main" val="42591057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service issue (6%)</a:t>
                      </a:r>
                    </a:p>
                  </a:txBody>
                  <a:tcPr/>
                </a:tc>
                <a:tc>
                  <a:txBody>
                    <a:bodyPr/>
                    <a:lstStyle/>
                    <a:p>
                      <a:r>
                        <a:rPr lang="en-US" dirty="0"/>
                        <a:t>External service fails or can’t be reached, affecting CDS</a:t>
                      </a:r>
                    </a:p>
                  </a:txBody>
                  <a:tcPr/>
                </a:tc>
                <a:extLst>
                  <a:ext uri="{0D108BD9-81ED-4DB2-BD59-A6C34878D82A}">
                    <a16:rowId xmlns:a16="http://schemas.microsoft.com/office/drawing/2014/main" val="15785095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Alert text mismatch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Displayed text doesn’t match underlying logic</a:t>
                      </a:r>
                    </a:p>
                  </a:txBody>
                  <a:tcPr/>
                </a:tc>
                <a:extLst>
                  <a:ext uri="{0D108BD9-81ED-4DB2-BD59-A6C34878D82A}">
                    <a16:rowId xmlns:a16="http://schemas.microsoft.com/office/drawing/2014/main" val="39235279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Inadvertent enabling/disabling (3%)</a:t>
                      </a:r>
                    </a:p>
                  </a:txBody>
                  <a:tcPr/>
                </a:tc>
                <a:tc>
                  <a:txBody>
                    <a:bodyPr/>
                    <a:lstStyle/>
                    <a:p>
                      <a:r>
                        <a:rPr lang="en-US" dirty="0"/>
                        <a:t>Rule in production inappropriately toggled</a:t>
                      </a:r>
                    </a:p>
                  </a:txBody>
                  <a:tcPr/>
                </a:tc>
                <a:extLst>
                  <a:ext uri="{0D108BD9-81ED-4DB2-BD59-A6C34878D82A}">
                    <a16:rowId xmlns:a16="http://schemas.microsoft.com/office/drawing/2014/main" val="2120295990"/>
                  </a:ext>
                </a:extLst>
              </a:tr>
              <a:tr h="370840">
                <a:tc>
                  <a:txBody>
                    <a:bodyPr/>
                    <a:lstStyle/>
                    <a:p>
                      <a:r>
                        <a:rPr lang="en-US" dirty="0"/>
                        <a:t>Unaware of component reuse (1%)</a:t>
                      </a:r>
                    </a:p>
                  </a:txBody>
                  <a:tcPr/>
                </a:tc>
                <a:tc>
                  <a:txBody>
                    <a:bodyPr/>
                    <a:lstStyle/>
                    <a:p>
                      <a:r>
                        <a:rPr lang="en-US" dirty="0"/>
                        <a:t>Code block used in multiple rules is changed, affecting all</a:t>
                      </a:r>
                    </a:p>
                  </a:txBody>
                  <a:tcPr/>
                </a:tc>
                <a:extLst>
                  <a:ext uri="{0D108BD9-81ED-4DB2-BD59-A6C34878D82A}">
                    <a16:rowId xmlns:a16="http://schemas.microsoft.com/office/drawing/2014/main" val="1428423859"/>
                  </a:ext>
                </a:extLst>
              </a:tr>
            </a:tbl>
          </a:graphicData>
        </a:graphic>
      </p:graphicFrame>
      <p:sp>
        <p:nvSpPr>
          <p:cNvPr id="8" name="TextBox 7">
            <a:extLst>
              <a:ext uri="{FF2B5EF4-FFF2-40B4-BE49-F238E27FC236}">
                <a16:creationId xmlns:a16="http://schemas.microsoft.com/office/drawing/2014/main" id="{D1328611-509F-44F7-A873-2D0B347CD326}"/>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1453725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23D22-51AE-4AF4-B823-4535A9B07439}"/>
              </a:ext>
            </a:extLst>
          </p:cNvPr>
          <p:cNvSpPr>
            <a:spLocks noGrp="1"/>
          </p:cNvSpPr>
          <p:nvPr>
            <p:ph type="title"/>
          </p:nvPr>
        </p:nvSpPr>
        <p:spPr/>
        <p:txBody>
          <a:bodyPr/>
          <a:lstStyle/>
          <a:p>
            <a:pPr algn="ctr"/>
            <a:r>
              <a:rPr lang="en-US" dirty="0"/>
              <a:t>Mode of Malfunction Discovery</a:t>
            </a:r>
          </a:p>
        </p:txBody>
      </p:sp>
      <p:graphicFrame>
        <p:nvGraphicFramePr>
          <p:cNvPr id="4" name="Content Placeholder 3">
            <a:extLst>
              <a:ext uri="{FF2B5EF4-FFF2-40B4-BE49-F238E27FC236}">
                <a16:creationId xmlns:a16="http://schemas.microsoft.com/office/drawing/2014/main" id="{A491E887-3423-4029-92A1-5D045CD3F1C4}"/>
              </a:ext>
            </a:extLst>
          </p:cNvPr>
          <p:cNvGraphicFramePr>
            <a:graphicFrameLocks noGrp="1"/>
          </p:cNvGraphicFramePr>
          <p:nvPr>
            <p:ph idx="1"/>
            <p:extLst>
              <p:ext uri="{D42A27DB-BD31-4B8C-83A1-F6EECF244321}">
                <p14:modId xmlns:p14="http://schemas.microsoft.com/office/powerpoint/2010/main" val="4193164967"/>
              </p:ext>
            </p:extLst>
          </p:nvPr>
        </p:nvGraphicFramePr>
        <p:xfrm>
          <a:off x="838200" y="1825625"/>
          <a:ext cx="10515600" cy="3505200"/>
        </p:xfrm>
        <a:graphic>
          <a:graphicData uri="http://schemas.openxmlformats.org/drawingml/2006/table">
            <a:tbl>
              <a:tblPr firstRow="1" bandRow="1">
                <a:tableStyleId>{5C22544A-7EE6-4342-B048-85BDC9FD1C3A}</a:tableStyleId>
              </a:tblPr>
              <a:tblGrid>
                <a:gridCol w="3132551">
                  <a:extLst>
                    <a:ext uri="{9D8B030D-6E8A-4147-A177-3AD203B41FA5}">
                      <a16:colId xmlns:a16="http://schemas.microsoft.com/office/drawing/2014/main" val="2304521392"/>
                    </a:ext>
                  </a:extLst>
                </a:gridCol>
                <a:gridCol w="7383049">
                  <a:extLst>
                    <a:ext uri="{9D8B030D-6E8A-4147-A177-3AD203B41FA5}">
                      <a16:colId xmlns:a16="http://schemas.microsoft.com/office/drawing/2014/main" val="1474619446"/>
                    </a:ext>
                  </a:extLst>
                </a:gridCol>
              </a:tblGrid>
              <a:tr h="370840">
                <a:tc>
                  <a:txBody>
                    <a:bodyPr/>
                    <a:lstStyle/>
                    <a:p>
                      <a:r>
                        <a:rPr lang="en-US" dirty="0"/>
                        <a:t>Mode of discovery (n=68)</a:t>
                      </a:r>
                    </a:p>
                  </a:txBody>
                  <a:tcPr/>
                </a:tc>
                <a:tc>
                  <a:txBody>
                    <a:bodyPr/>
                    <a:lstStyle/>
                    <a:p>
                      <a:r>
                        <a:rPr lang="en-US" dirty="0"/>
                        <a:t>Description</a:t>
                      </a:r>
                    </a:p>
                  </a:txBody>
                  <a:tcPr/>
                </a:tc>
                <a:extLst>
                  <a:ext uri="{0D108BD9-81ED-4DB2-BD59-A6C34878D82A}">
                    <a16:rowId xmlns:a16="http://schemas.microsoft.com/office/drawing/2014/main" val="3724646786"/>
                  </a:ext>
                </a:extLst>
              </a:tr>
              <a:tr h="370840">
                <a:tc>
                  <a:txBody>
                    <a:bodyPr/>
                    <a:lstStyle/>
                    <a:p>
                      <a:r>
                        <a:rPr lang="en-US" dirty="0"/>
                        <a:t>Reported by end user (54%)</a:t>
                      </a:r>
                    </a:p>
                  </a:txBody>
                  <a:tcPr/>
                </a:tc>
                <a:tc>
                  <a:txBody>
                    <a:bodyPr/>
                    <a:lstStyle/>
                    <a:p>
                      <a:r>
                        <a:rPr lang="en-US" dirty="0"/>
                        <a:t>User notifies help desk, files a safety report, </a:t>
                      </a:r>
                      <a:r>
                        <a:rPr lang="en-US" dirty="0" err="1"/>
                        <a:t>etc</a:t>
                      </a:r>
                      <a:endParaRPr lang="en-US" dirty="0"/>
                    </a:p>
                  </a:txBody>
                  <a:tcPr/>
                </a:tc>
                <a:extLst>
                  <a:ext uri="{0D108BD9-81ED-4DB2-BD59-A6C34878D82A}">
                    <a16:rowId xmlns:a16="http://schemas.microsoft.com/office/drawing/2014/main" val="3975807055"/>
                  </a:ext>
                </a:extLst>
              </a:tr>
              <a:tr h="370840">
                <a:tc>
                  <a:txBody>
                    <a:bodyPr/>
                    <a:lstStyle/>
                    <a:p>
                      <a:r>
                        <a:rPr lang="en-US" dirty="0"/>
                        <a:t>Review of firing data (25%)</a:t>
                      </a:r>
                    </a:p>
                  </a:txBody>
                  <a:tcPr/>
                </a:tc>
                <a:tc>
                  <a:txBody>
                    <a:bodyPr/>
                    <a:lstStyle/>
                    <a:p>
                      <a:r>
                        <a:rPr lang="en-US" dirty="0"/>
                        <a:t>Retrospective examination of alert firing logs reveals anomalies</a:t>
                      </a:r>
                    </a:p>
                  </a:txBody>
                  <a:tcPr/>
                </a:tc>
                <a:extLst>
                  <a:ext uri="{0D108BD9-81ED-4DB2-BD59-A6C34878D82A}">
                    <a16:rowId xmlns:a16="http://schemas.microsoft.com/office/drawing/2014/main" val="2756934034"/>
                  </a:ext>
                </a:extLst>
              </a:tr>
              <a:tr h="370840">
                <a:tc>
                  <a:txBody>
                    <a:bodyPr/>
                    <a:lstStyle/>
                    <a:p>
                      <a:r>
                        <a:rPr lang="en-US" dirty="0"/>
                        <a:t>Review of overrides (7%)</a:t>
                      </a:r>
                    </a:p>
                  </a:txBody>
                  <a:tcPr/>
                </a:tc>
                <a:tc>
                  <a:txBody>
                    <a:bodyPr/>
                    <a:lstStyle/>
                    <a:p>
                      <a:r>
                        <a:rPr lang="en-US" dirty="0"/>
                        <a:t>Retrospective examination of user-entered override reasons was conducted</a:t>
                      </a:r>
                    </a:p>
                  </a:txBody>
                  <a:tcPr/>
                </a:tc>
                <a:extLst>
                  <a:ext uri="{0D108BD9-81ED-4DB2-BD59-A6C34878D82A}">
                    <a16:rowId xmlns:a16="http://schemas.microsoft.com/office/drawing/2014/main" val="291362199"/>
                  </a:ext>
                </a:extLst>
              </a:tr>
              <a:tr h="370840">
                <a:tc>
                  <a:txBody>
                    <a:bodyPr/>
                    <a:lstStyle/>
                    <a:p>
                      <a:r>
                        <a:rPr lang="en-US" dirty="0"/>
                        <a:t>Testing (7%)</a:t>
                      </a:r>
                    </a:p>
                  </a:txBody>
                  <a:tcPr/>
                </a:tc>
                <a:tc>
                  <a:txBody>
                    <a:bodyPr/>
                    <a:lstStyle/>
                    <a:p>
                      <a:r>
                        <a:rPr lang="en-US" dirty="0"/>
                        <a:t>Direct testing revealed malfunction</a:t>
                      </a:r>
                    </a:p>
                  </a:txBody>
                  <a:tcPr/>
                </a:tc>
                <a:extLst>
                  <a:ext uri="{0D108BD9-81ED-4DB2-BD59-A6C34878D82A}">
                    <a16:rowId xmlns:a16="http://schemas.microsoft.com/office/drawing/2014/main" val="4012819669"/>
                  </a:ext>
                </a:extLst>
              </a:tr>
              <a:tr h="370840">
                <a:tc>
                  <a:txBody>
                    <a:bodyPr/>
                    <a:lstStyle/>
                    <a:p>
                      <a:r>
                        <a:rPr lang="en-US" dirty="0"/>
                        <a:t>Review of input data element usage (3%)</a:t>
                      </a:r>
                    </a:p>
                  </a:txBody>
                  <a:tcPr/>
                </a:tc>
                <a:tc>
                  <a:txBody>
                    <a:bodyPr/>
                    <a:lstStyle/>
                    <a:p>
                      <a:r>
                        <a:rPr lang="en-US" dirty="0"/>
                        <a:t>Changes in pattern of use of data elements that are used by the rule logic were reviewed (e.g., </a:t>
                      </a:r>
                      <a:r>
                        <a:rPr lang="en-US" dirty="0" err="1"/>
                        <a:t>orderables</a:t>
                      </a:r>
                      <a:r>
                        <a:rPr lang="en-US" dirty="0"/>
                        <a:t>)</a:t>
                      </a:r>
                    </a:p>
                  </a:txBody>
                  <a:tcPr/>
                </a:tc>
                <a:extLst>
                  <a:ext uri="{0D108BD9-81ED-4DB2-BD59-A6C34878D82A}">
                    <a16:rowId xmlns:a16="http://schemas.microsoft.com/office/drawing/2014/main" val="4292297298"/>
                  </a:ext>
                </a:extLst>
              </a:tr>
              <a:tr h="370840">
                <a:tc>
                  <a:txBody>
                    <a:bodyPr/>
                    <a:lstStyle/>
                    <a:p>
                      <a:r>
                        <a:rPr lang="en-US" dirty="0"/>
                        <a:t>Demonstration of system (1%)</a:t>
                      </a:r>
                    </a:p>
                  </a:txBody>
                  <a:tcPr/>
                </a:tc>
                <a:tc>
                  <a:txBody>
                    <a:bodyPr/>
                    <a:lstStyle/>
                    <a:p>
                      <a:r>
                        <a:rPr lang="en-US" dirty="0"/>
                        <a:t>Error revealed while demonstrating how the system worked</a:t>
                      </a:r>
                    </a:p>
                  </a:txBody>
                  <a:tcPr/>
                </a:tc>
                <a:extLst>
                  <a:ext uri="{0D108BD9-81ED-4DB2-BD59-A6C34878D82A}">
                    <a16:rowId xmlns:a16="http://schemas.microsoft.com/office/drawing/2014/main" val="1965650044"/>
                  </a:ext>
                </a:extLst>
              </a:tr>
              <a:tr h="370840">
                <a:tc>
                  <a:txBody>
                    <a:bodyPr/>
                    <a:lstStyle/>
                    <a:p>
                      <a:r>
                        <a:rPr lang="en-US" dirty="0"/>
                        <a:t>Found while investigating another error (1%)</a:t>
                      </a:r>
                    </a:p>
                  </a:txBody>
                  <a:tcPr/>
                </a:tc>
                <a:tc>
                  <a:txBody>
                    <a:bodyPr/>
                    <a:lstStyle/>
                    <a:p>
                      <a:r>
                        <a:rPr lang="en-US" dirty="0"/>
                        <a:t>Malfunction incidentally found while investigating another rule error</a:t>
                      </a:r>
                    </a:p>
                  </a:txBody>
                  <a:tcPr/>
                </a:tc>
                <a:extLst>
                  <a:ext uri="{0D108BD9-81ED-4DB2-BD59-A6C34878D82A}">
                    <a16:rowId xmlns:a16="http://schemas.microsoft.com/office/drawing/2014/main" val="3405128906"/>
                  </a:ext>
                </a:extLst>
              </a:tr>
            </a:tbl>
          </a:graphicData>
        </a:graphic>
      </p:graphicFrame>
      <p:sp>
        <p:nvSpPr>
          <p:cNvPr id="5" name="TextBox 4">
            <a:extLst>
              <a:ext uri="{FF2B5EF4-FFF2-40B4-BE49-F238E27FC236}">
                <a16:creationId xmlns:a16="http://schemas.microsoft.com/office/drawing/2014/main" id="{60BA114A-50DE-4363-86C3-2B2E5919EA42}"/>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374706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B02F0-2991-434E-ACCA-902E899EAE3F}"/>
              </a:ext>
            </a:extLst>
          </p:cNvPr>
          <p:cNvSpPr>
            <a:spLocks noGrp="1"/>
          </p:cNvSpPr>
          <p:nvPr>
            <p:ph type="title"/>
          </p:nvPr>
        </p:nvSpPr>
        <p:spPr/>
        <p:txBody>
          <a:bodyPr/>
          <a:lstStyle/>
          <a:p>
            <a:pPr algn="ctr"/>
            <a:r>
              <a:rPr lang="en-US" dirty="0"/>
              <a:t>When Malfunction Began (high risk events)</a:t>
            </a:r>
          </a:p>
        </p:txBody>
      </p:sp>
      <p:graphicFrame>
        <p:nvGraphicFramePr>
          <p:cNvPr id="4" name="Content Placeholder 3">
            <a:extLst>
              <a:ext uri="{FF2B5EF4-FFF2-40B4-BE49-F238E27FC236}">
                <a16:creationId xmlns:a16="http://schemas.microsoft.com/office/drawing/2014/main" id="{CF8E3507-96E3-4245-9980-FB2132EDA8C0}"/>
              </a:ext>
            </a:extLst>
          </p:cNvPr>
          <p:cNvGraphicFramePr>
            <a:graphicFrameLocks noGrp="1"/>
          </p:cNvGraphicFramePr>
          <p:nvPr>
            <p:ph idx="1"/>
            <p:extLst>
              <p:ext uri="{D42A27DB-BD31-4B8C-83A1-F6EECF244321}">
                <p14:modId xmlns:p14="http://schemas.microsoft.com/office/powerpoint/2010/main" val="1375963404"/>
              </p:ext>
            </p:extLst>
          </p:nvPr>
        </p:nvGraphicFramePr>
        <p:xfrm>
          <a:off x="1949116" y="1778000"/>
          <a:ext cx="8077200" cy="1651000"/>
        </p:xfrm>
        <a:graphic>
          <a:graphicData uri="http://schemas.openxmlformats.org/drawingml/2006/table">
            <a:tbl>
              <a:tblPr firstRow="1" bandRow="1">
                <a:tableStyleId>{5C22544A-7EE6-4342-B048-85BDC9FD1C3A}</a:tableStyleId>
              </a:tblPr>
              <a:tblGrid>
                <a:gridCol w="2879558">
                  <a:extLst>
                    <a:ext uri="{9D8B030D-6E8A-4147-A177-3AD203B41FA5}">
                      <a16:colId xmlns:a16="http://schemas.microsoft.com/office/drawing/2014/main" val="1528745547"/>
                    </a:ext>
                  </a:extLst>
                </a:gridCol>
                <a:gridCol w="5197642">
                  <a:extLst>
                    <a:ext uri="{9D8B030D-6E8A-4147-A177-3AD203B41FA5}">
                      <a16:colId xmlns:a16="http://schemas.microsoft.com/office/drawing/2014/main" val="575149645"/>
                    </a:ext>
                  </a:extLst>
                </a:gridCol>
              </a:tblGrid>
              <a:tr h="370840">
                <a:tc>
                  <a:txBody>
                    <a:bodyPr/>
                    <a:lstStyle/>
                    <a:p>
                      <a:r>
                        <a:rPr lang="en-US" dirty="0"/>
                        <a:t>Initiation (n=68)</a:t>
                      </a:r>
                    </a:p>
                  </a:txBody>
                  <a:tcPr/>
                </a:tc>
                <a:tc>
                  <a:txBody>
                    <a:bodyPr/>
                    <a:lstStyle/>
                    <a:p>
                      <a:r>
                        <a:rPr lang="en-US" dirty="0"/>
                        <a:t>Description</a:t>
                      </a:r>
                    </a:p>
                  </a:txBody>
                  <a:tcPr/>
                </a:tc>
                <a:extLst>
                  <a:ext uri="{0D108BD9-81ED-4DB2-BD59-A6C34878D82A}">
                    <a16:rowId xmlns:a16="http://schemas.microsoft.com/office/drawing/2014/main" val="4188040421"/>
                  </a:ext>
                </a:extLst>
              </a:tr>
              <a:tr h="370840">
                <a:tc>
                  <a:txBody>
                    <a:bodyPr/>
                    <a:lstStyle/>
                    <a:p>
                      <a:r>
                        <a:rPr lang="en-US" dirty="0"/>
                        <a:t>At time of implementation </a:t>
                      </a:r>
                    </a:p>
                    <a:p>
                      <a:r>
                        <a:rPr lang="en-US" dirty="0"/>
                        <a:t>(in production) (54%)</a:t>
                      </a:r>
                    </a:p>
                  </a:txBody>
                  <a:tcPr/>
                </a:tc>
                <a:tc>
                  <a:txBody>
                    <a:bodyPr/>
                    <a:lstStyle/>
                    <a:p>
                      <a:r>
                        <a:rPr lang="en-US" dirty="0"/>
                        <a:t>Rule never fired correctly in production</a:t>
                      </a:r>
                    </a:p>
                  </a:txBody>
                  <a:tcPr/>
                </a:tc>
                <a:extLst>
                  <a:ext uri="{0D108BD9-81ED-4DB2-BD59-A6C34878D82A}">
                    <a16:rowId xmlns:a16="http://schemas.microsoft.com/office/drawing/2014/main" val="676025944"/>
                  </a:ext>
                </a:extLst>
              </a:tr>
              <a:tr h="370840">
                <a:tc>
                  <a:txBody>
                    <a:bodyPr/>
                    <a:lstStyle/>
                    <a:p>
                      <a:r>
                        <a:rPr lang="en-US" dirty="0"/>
                        <a:t>After deployment (in production) (46%)</a:t>
                      </a:r>
                    </a:p>
                  </a:txBody>
                  <a:tcPr/>
                </a:tc>
                <a:tc>
                  <a:txBody>
                    <a:bodyPr/>
                    <a:lstStyle/>
                    <a:p>
                      <a:r>
                        <a:rPr lang="en-US" dirty="0"/>
                        <a:t>Rule initially worked, but failed at some point</a:t>
                      </a:r>
                    </a:p>
                  </a:txBody>
                  <a:tcPr/>
                </a:tc>
                <a:extLst>
                  <a:ext uri="{0D108BD9-81ED-4DB2-BD59-A6C34878D82A}">
                    <a16:rowId xmlns:a16="http://schemas.microsoft.com/office/drawing/2014/main" val="3423113484"/>
                  </a:ext>
                </a:extLst>
              </a:tr>
            </a:tbl>
          </a:graphicData>
        </a:graphic>
      </p:graphicFrame>
      <p:sp>
        <p:nvSpPr>
          <p:cNvPr id="5" name="TextBox 4">
            <a:extLst>
              <a:ext uri="{FF2B5EF4-FFF2-40B4-BE49-F238E27FC236}">
                <a16:creationId xmlns:a16="http://schemas.microsoft.com/office/drawing/2014/main" id="{877CFC75-0125-4E7C-8BA5-F4EDE901A14F}"/>
              </a:ext>
            </a:extLst>
          </p:cNvPr>
          <p:cNvSpPr txBox="1"/>
          <p:nvPr/>
        </p:nvSpPr>
        <p:spPr>
          <a:xfrm>
            <a:off x="4930598" y="3813739"/>
            <a:ext cx="5625108" cy="1754326"/>
          </a:xfrm>
          <a:prstGeom prst="rect">
            <a:avLst/>
          </a:prstGeom>
          <a:noFill/>
        </p:spPr>
        <p:txBody>
          <a:bodyPr wrap="square" rtlCol="0">
            <a:spAutoFit/>
          </a:bodyPr>
          <a:lstStyle/>
          <a:p>
            <a:r>
              <a:rPr lang="en-US" b="1" dirty="0"/>
              <a:t>High-risk events</a:t>
            </a:r>
            <a:r>
              <a:rPr lang="en-US" dirty="0"/>
              <a:t>:</a:t>
            </a:r>
          </a:p>
          <a:p>
            <a:pPr marL="285750" indent="-285750">
              <a:buFont typeface="Arial" panose="020B0604020202020204" pitchFamily="34" charset="0"/>
              <a:buChar char="•"/>
            </a:pPr>
            <a:r>
              <a:rPr lang="en-US" dirty="0"/>
              <a:t>rule design/implementation</a:t>
            </a:r>
          </a:p>
          <a:p>
            <a:pPr marL="285750" indent="-285750">
              <a:buFont typeface="Arial" panose="020B0604020202020204" pitchFamily="34" charset="0"/>
              <a:buChar char="•"/>
            </a:pPr>
            <a:r>
              <a:rPr lang="en-US" dirty="0"/>
              <a:t>system upgrades/software updates (either EHR or related clinical information systems)</a:t>
            </a:r>
          </a:p>
          <a:p>
            <a:pPr marL="285750" indent="-285750">
              <a:buFont typeface="Arial" panose="020B0604020202020204" pitchFamily="34" charset="0"/>
              <a:buChar char="•"/>
            </a:pPr>
            <a:r>
              <a:rPr lang="en-US" dirty="0"/>
              <a:t>changes to the rules or underlying code sets</a:t>
            </a:r>
          </a:p>
          <a:p>
            <a:pPr marL="285750" indent="-285750">
              <a:buFont typeface="Arial" panose="020B0604020202020204" pitchFamily="34" charset="0"/>
              <a:buChar char="•"/>
            </a:pPr>
            <a:r>
              <a:rPr lang="en-US" dirty="0"/>
              <a:t>environment migration (e.g., dev </a:t>
            </a:r>
            <a:r>
              <a:rPr lang="en-US" dirty="0">
                <a:sym typeface="Wingdings" panose="05000000000000000000" pitchFamily="2" charset="2"/>
              </a:rPr>
              <a:t> test  prod)</a:t>
            </a:r>
            <a:endParaRPr lang="en-US" dirty="0"/>
          </a:p>
        </p:txBody>
      </p:sp>
      <p:sp>
        <p:nvSpPr>
          <p:cNvPr id="6" name="TextBox 5">
            <a:extLst>
              <a:ext uri="{FF2B5EF4-FFF2-40B4-BE49-F238E27FC236}">
                <a16:creationId xmlns:a16="http://schemas.microsoft.com/office/drawing/2014/main" id="{F127F817-BA53-4509-9259-739FD8978A5D}"/>
              </a:ext>
            </a:extLst>
          </p:cNvPr>
          <p:cNvSpPr txBox="1"/>
          <p:nvPr/>
        </p:nvSpPr>
        <p:spPr>
          <a:xfrm>
            <a:off x="2121568" y="3813739"/>
            <a:ext cx="2198743" cy="1477328"/>
          </a:xfrm>
          <a:prstGeom prst="rect">
            <a:avLst/>
          </a:prstGeom>
          <a:noFill/>
        </p:spPr>
        <p:txBody>
          <a:bodyPr wrap="none" rtlCol="0">
            <a:spAutoFit/>
          </a:bodyPr>
          <a:lstStyle/>
          <a:p>
            <a:r>
              <a:rPr lang="en-US" b="1" dirty="0"/>
              <a:t>Alternately, during ...</a:t>
            </a:r>
          </a:p>
          <a:p>
            <a:pPr marL="285750" indent="-285750">
              <a:buFont typeface="Arial" panose="020B0604020202020204" pitchFamily="34" charset="0"/>
              <a:buChar char="•"/>
            </a:pPr>
            <a:r>
              <a:rPr lang="en-US" dirty="0"/>
              <a:t>Design</a:t>
            </a:r>
          </a:p>
          <a:p>
            <a:pPr marL="285750" indent="-285750">
              <a:buFont typeface="Arial" panose="020B0604020202020204" pitchFamily="34" charset="0"/>
              <a:buChar char="•"/>
            </a:pPr>
            <a:r>
              <a:rPr lang="en-US" dirty="0"/>
              <a:t>Implementation</a:t>
            </a:r>
          </a:p>
          <a:p>
            <a:pPr marL="285750" indent="-285750">
              <a:buFont typeface="Arial" panose="020B0604020202020204" pitchFamily="34" charset="0"/>
              <a:buChar char="•"/>
            </a:pPr>
            <a:r>
              <a:rPr lang="en-US" dirty="0"/>
              <a:t>At Deployment</a:t>
            </a:r>
          </a:p>
          <a:p>
            <a:pPr marL="285750" indent="-285750">
              <a:buFont typeface="Arial" panose="020B0604020202020204" pitchFamily="34" charset="0"/>
              <a:buChar char="•"/>
            </a:pPr>
            <a:r>
              <a:rPr lang="en-US" dirty="0"/>
              <a:t>After Deployment</a:t>
            </a:r>
          </a:p>
        </p:txBody>
      </p:sp>
      <p:sp>
        <p:nvSpPr>
          <p:cNvPr id="7" name="TextBox 6">
            <a:extLst>
              <a:ext uri="{FF2B5EF4-FFF2-40B4-BE49-F238E27FC236}">
                <a16:creationId xmlns:a16="http://schemas.microsoft.com/office/drawing/2014/main" id="{135FCBD3-0E83-4DB6-BEB7-D8EC966398B2}"/>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2262722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4286-C732-4FD3-8550-26B82948BDD7}"/>
              </a:ext>
            </a:extLst>
          </p:cNvPr>
          <p:cNvSpPr>
            <a:spLocks noGrp="1"/>
          </p:cNvSpPr>
          <p:nvPr>
            <p:ph type="title"/>
          </p:nvPr>
        </p:nvSpPr>
        <p:spPr/>
        <p:txBody>
          <a:bodyPr/>
          <a:lstStyle/>
          <a:p>
            <a:pPr algn="ctr"/>
            <a:r>
              <a:rPr lang="en-US" dirty="0"/>
              <a:t>How Malfunction Affected Rule Firing</a:t>
            </a:r>
          </a:p>
        </p:txBody>
      </p:sp>
      <p:graphicFrame>
        <p:nvGraphicFramePr>
          <p:cNvPr id="4" name="Content Placeholder 3">
            <a:extLst>
              <a:ext uri="{FF2B5EF4-FFF2-40B4-BE49-F238E27FC236}">
                <a16:creationId xmlns:a16="http://schemas.microsoft.com/office/drawing/2014/main" id="{337E0B59-9706-48C2-8C6B-FA923D211345}"/>
              </a:ext>
            </a:extLst>
          </p:cNvPr>
          <p:cNvGraphicFramePr>
            <a:graphicFrameLocks noGrp="1"/>
          </p:cNvGraphicFramePr>
          <p:nvPr>
            <p:ph idx="1"/>
            <p:extLst>
              <p:ext uri="{D42A27DB-BD31-4B8C-83A1-F6EECF244321}">
                <p14:modId xmlns:p14="http://schemas.microsoft.com/office/powerpoint/2010/main" val="1255119971"/>
              </p:ext>
            </p:extLst>
          </p:nvPr>
        </p:nvGraphicFramePr>
        <p:xfrm>
          <a:off x="838200" y="1825625"/>
          <a:ext cx="10515600" cy="1854200"/>
        </p:xfrm>
        <a:graphic>
          <a:graphicData uri="http://schemas.openxmlformats.org/drawingml/2006/table">
            <a:tbl>
              <a:tblPr firstRow="1" bandRow="1">
                <a:tableStyleId>{5C22544A-7EE6-4342-B048-85BDC9FD1C3A}</a:tableStyleId>
              </a:tblPr>
              <a:tblGrid>
                <a:gridCol w="3412958">
                  <a:extLst>
                    <a:ext uri="{9D8B030D-6E8A-4147-A177-3AD203B41FA5}">
                      <a16:colId xmlns:a16="http://schemas.microsoft.com/office/drawing/2014/main" val="3646782275"/>
                    </a:ext>
                  </a:extLst>
                </a:gridCol>
                <a:gridCol w="7102642">
                  <a:extLst>
                    <a:ext uri="{9D8B030D-6E8A-4147-A177-3AD203B41FA5}">
                      <a16:colId xmlns:a16="http://schemas.microsoft.com/office/drawing/2014/main" val="884617114"/>
                    </a:ext>
                  </a:extLst>
                </a:gridCol>
              </a:tblGrid>
              <a:tr h="370840">
                <a:tc>
                  <a:txBody>
                    <a:bodyPr/>
                    <a:lstStyle/>
                    <a:p>
                      <a:r>
                        <a:rPr lang="en-US" dirty="0"/>
                        <a:t>Effect</a:t>
                      </a:r>
                    </a:p>
                  </a:txBody>
                  <a:tcPr/>
                </a:tc>
                <a:tc>
                  <a:txBody>
                    <a:bodyPr/>
                    <a:lstStyle/>
                    <a:p>
                      <a:r>
                        <a:rPr lang="en-US" dirty="0"/>
                        <a:t>Description</a:t>
                      </a:r>
                    </a:p>
                  </a:txBody>
                  <a:tcPr/>
                </a:tc>
                <a:extLst>
                  <a:ext uri="{0D108BD9-81ED-4DB2-BD59-A6C34878D82A}">
                    <a16:rowId xmlns:a16="http://schemas.microsoft.com/office/drawing/2014/main" val="1936147219"/>
                  </a:ext>
                </a:extLst>
              </a:tr>
              <a:tr h="370840">
                <a:tc>
                  <a:txBody>
                    <a:bodyPr/>
                    <a:lstStyle/>
                    <a:p>
                      <a:r>
                        <a:rPr lang="en-US" dirty="0"/>
                        <a:t>False positive           (49%)</a:t>
                      </a:r>
                    </a:p>
                  </a:txBody>
                  <a:tcPr/>
                </a:tc>
                <a:tc>
                  <a:txBody>
                    <a:bodyPr/>
                    <a:lstStyle/>
                    <a:p>
                      <a:r>
                        <a:rPr lang="en-US" dirty="0"/>
                        <a:t>Rule fires when it isn’t supposed to</a:t>
                      </a:r>
                    </a:p>
                  </a:txBody>
                  <a:tcPr/>
                </a:tc>
                <a:extLst>
                  <a:ext uri="{0D108BD9-81ED-4DB2-BD59-A6C34878D82A}">
                    <a16:rowId xmlns:a16="http://schemas.microsoft.com/office/drawing/2014/main" val="390249774"/>
                  </a:ext>
                </a:extLst>
              </a:tr>
              <a:tr h="370840">
                <a:tc>
                  <a:txBody>
                    <a:bodyPr/>
                    <a:lstStyle/>
                    <a:p>
                      <a:r>
                        <a:rPr lang="en-US" dirty="0"/>
                        <a:t>False negative          (26%)</a:t>
                      </a:r>
                    </a:p>
                  </a:txBody>
                  <a:tcPr/>
                </a:tc>
                <a:tc>
                  <a:txBody>
                    <a:bodyPr/>
                    <a:lstStyle/>
                    <a:p>
                      <a:r>
                        <a:rPr lang="en-US" dirty="0"/>
                        <a:t>Rule doesn’t fire when it is supposed to</a:t>
                      </a:r>
                    </a:p>
                  </a:txBody>
                  <a:tcPr/>
                </a:tc>
                <a:extLst>
                  <a:ext uri="{0D108BD9-81ED-4DB2-BD59-A6C34878D82A}">
                    <a16:rowId xmlns:a16="http://schemas.microsoft.com/office/drawing/2014/main" val="1791087119"/>
                  </a:ext>
                </a:extLst>
              </a:tr>
              <a:tr h="370840">
                <a:tc>
                  <a:txBody>
                    <a:bodyPr/>
                    <a:lstStyle/>
                    <a:p>
                      <a:r>
                        <a:rPr lang="en-US" dirty="0"/>
                        <a:t>Wrong information (21%)</a:t>
                      </a:r>
                    </a:p>
                  </a:txBody>
                  <a:tcPr/>
                </a:tc>
                <a:tc>
                  <a:txBody>
                    <a:bodyPr/>
                    <a:lstStyle/>
                    <a:p>
                      <a:r>
                        <a:rPr lang="en-US" dirty="0"/>
                        <a:t>Rule fires correctly, but offers inappropriate information or actions</a:t>
                      </a:r>
                    </a:p>
                  </a:txBody>
                  <a:tcPr/>
                </a:tc>
                <a:extLst>
                  <a:ext uri="{0D108BD9-81ED-4DB2-BD59-A6C34878D82A}">
                    <a16:rowId xmlns:a16="http://schemas.microsoft.com/office/drawing/2014/main" val="481818489"/>
                  </a:ext>
                </a:extLst>
              </a:tr>
              <a:tr h="370840">
                <a:tc>
                  <a:txBody>
                    <a:bodyPr/>
                    <a:lstStyle/>
                    <a:p>
                      <a:r>
                        <a:rPr lang="en-US" dirty="0"/>
                        <a:t>System slowdown     (4%)</a:t>
                      </a:r>
                    </a:p>
                  </a:txBody>
                  <a:tcPr/>
                </a:tc>
                <a:tc>
                  <a:txBody>
                    <a:bodyPr/>
                    <a:lstStyle/>
                    <a:p>
                      <a:r>
                        <a:rPr lang="en-US" dirty="0"/>
                        <a:t>Rule fires correctly, but causes the EHR to slow down</a:t>
                      </a:r>
                    </a:p>
                  </a:txBody>
                  <a:tcPr/>
                </a:tc>
                <a:extLst>
                  <a:ext uri="{0D108BD9-81ED-4DB2-BD59-A6C34878D82A}">
                    <a16:rowId xmlns:a16="http://schemas.microsoft.com/office/drawing/2014/main" val="2714213464"/>
                  </a:ext>
                </a:extLst>
              </a:tr>
            </a:tbl>
          </a:graphicData>
        </a:graphic>
      </p:graphicFrame>
      <p:sp>
        <p:nvSpPr>
          <p:cNvPr id="5" name="TextBox 4">
            <a:extLst>
              <a:ext uri="{FF2B5EF4-FFF2-40B4-BE49-F238E27FC236}">
                <a16:creationId xmlns:a16="http://schemas.microsoft.com/office/drawing/2014/main" id="{0BCA9A32-8C9E-49FE-AA3E-0D1360188C75}"/>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226548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4C09-26D6-483D-B227-2A61B85BCDAE}"/>
              </a:ext>
            </a:extLst>
          </p:cNvPr>
          <p:cNvSpPr>
            <a:spLocks noGrp="1"/>
          </p:cNvSpPr>
          <p:nvPr>
            <p:ph type="title"/>
          </p:nvPr>
        </p:nvSpPr>
        <p:spPr/>
        <p:txBody>
          <a:bodyPr/>
          <a:lstStyle/>
          <a:p>
            <a:pPr algn="ctr"/>
            <a:r>
              <a:rPr lang="en-US" dirty="0"/>
              <a:t>Classifying Our Case Studies ...</a:t>
            </a:r>
          </a:p>
        </p:txBody>
      </p:sp>
      <p:graphicFrame>
        <p:nvGraphicFramePr>
          <p:cNvPr id="4" name="Content Placeholder 3">
            <a:extLst>
              <a:ext uri="{FF2B5EF4-FFF2-40B4-BE49-F238E27FC236}">
                <a16:creationId xmlns:a16="http://schemas.microsoft.com/office/drawing/2014/main" id="{8F6B0FD2-1950-456F-8297-CADBCE8B2507}"/>
              </a:ext>
            </a:extLst>
          </p:cNvPr>
          <p:cNvGraphicFramePr>
            <a:graphicFrameLocks noGrp="1"/>
          </p:cNvGraphicFramePr>
          <p:nvPr>
            <p:ph idx="1"/>
            <p:extLst>
              <p:ext uri="{D42A27DB-BD31-4B8C-83A1-F6EECF244321}">
                <p14:modId xmlns:p14="http://schemas.microsoft.com/office/powerpoint/2010/main" val="2778917781"/>
              </p:ext>
            </p:extLst>
          </p:nvPr>
        </p:nvGraphicFramePr>
        <p:xfrm>
          <a:off x="838200" y="1825625"/>
          <a:ext cx="10515600" cy="3205480"/>
        </p:xfrm>
        <a:graphic>
          <a:graphicData uri="http://schemas.openxmlformats.org/drawingml/2006/table">
            <a:tbl>
              <a:tblPr firstRow="1" bandRow="1">
                <a:tableStyleId>{5C22544A-7EE6-4342-B048-85BDC9FD1C3A}</a:tableStyleId>
              </a:tblPr>
              <a:tblGrid>
                <a:gridCol w="1838691">
                  <a:extLst>
                    <a:ext uri="{9D8B030D-6E8A-4147-A177-3AD203B41FA5}">
                      <a16:colId xmlns:a16="http://schemas.microsoft.com/office/drawing/2014/main" val="4293329196"/>
                    </a:ext>
                  </a:extLst>
                </a:gridCol>
                <a:gridCol w="2921804">
                  <a:extLst>
                    <a:ext uri="{9D8B030D-6E8A-4147-A177-3AD203B41FA5}">
                      <a16:colId xmlns:a16="http://schemas.microsoft.com/office/drawing/2014/main" val="1763327384"/>
                    </a:ext>
                  </a:extLst>
                </a:gridCol>
                <a:gridCol w="2887579">
                  <a:extLst>
                    <a:ext uri="{9D8B030D-6E8A-4147-A177-3AD203B41FA5}">
                      <a16:colId xmlns:a16="http://schemas.microsoft.com/office/drawing/2014/main" val="638404368"/>
                    </a:ext>
                  </a:extLst>
                </a:gridCol>
                <a:gridCol w="2867526">
                  <a:extLst>
                    <a:ext uri="{9D8B030D-6E8A-4147-A177-3AD203B41FA5}">
                      <a16:colId xmlns:a16="http://schemas.microsoft.com/office/drawing/2014/main" val="2216440844"/>
                    </a:ext>
                  </a:extLst>
                </a:gridCol>
              </a:tblGrid>
              <a:tr h="370840">
                <a:tc>
                  <a:txBody>
                    <a:bodyPr/>
                    <a:lstStyle/>
                    <a:p>
                      <a:endParaRPr lang="en-US" dirty="0"/>
                    </a:p>
                  </a:txBody>
                  <a:tcPr/>
                </a:tc>
                <a:tc>
                  <a:txBody>
                    <a:bodyPr/>
                    <a:lstStyle/>
                    <a:p>
                      <a:r>
                        <a:rPr lang="en-US" dirty="0"/>
                        <a:t>Case 1: Thyroid Tests</a:t>
                      </a:r>
                    </a:p>
                  </a:txBody>
                  <a:tcPr/>
                </a:tc>
                <a:tc>
                  <a:txBody>
                    <a:bodyPr/>
                    <a:lstStyle/>
                    <a:p>
                      <a:r>
                        <a:rPr lang="en-US" dirty="0"/>
                        <a:t>Case 2: Lead Screening</a:t>
                      </a:r>
                    </a:p>
                  </a:txBody>
                  <a:tcPr/>
                </a:tc>
                <a:tc>
                  <a:txBody>
                    <a:bodyPr/>
                    <a:lstStyle/>
                    <a:p>
                      <a:r>
                        <a:rPr lang="en-US" dirty="0"/>
                        <a:t>Pap Smears for Babies</a:t>
                      </a:r>
                    </a:p>
                  </a:txBody>
                  <a:tcPr/>
                </a:tc>
                <a:extLst>
                  <a:ext uri="{0D108BD9-81ED-4DB2-BD59-A6C34878D82A}">
                    <a16:rowId xmlns:a16="http://schemas.microsoft.com/office/drawing/2014/main" val="2284875817"/>
                  </a:ext>
                </a:extLst>
              </a:tr>
              <a:tr h="370840">
                <a:tc>
                  <a:txBody>
                    <a:bodyPr/>
                    <a:lstStyle/>
                    <a:p>
                      <a:r>
                        <a:rPr lang="en-US" dirty="0"/>
                        <a:t>Cause</a:t>
                      </a:r>
                    </a:p>
                  </a:txBody>
                  <a:tcPr/>
                </a:tc>
                <a:tc>
                  <a:txBody>
                    <a:bodyPr/>
                    <a:lstStyle/>
                    <a:p>
                      <a:r>
                        <a:rPr lang="en-US" dirty="0"/>
                        <a:t>Rule not updated with new medication code</a:t>
                      </a:r>
                    </a:p>
                  </a:txBody>
                  <a:tcPr/>
                </a:tc>
                <a:tc>
                  <a:txBody>
                    <a:bodyPr/>
                    <a:lstStyle/>
                    <a:p>
                      <a:r>
                        <a:rPr lang="en-US" dirty="0"/>
                        <a:t>Rule unintentionally edited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Unintended effect from unrelated programming</a:t>
                      </a:r>
                    </a:p>
                  </a:txBody>
                  <a:tcPr/>
                </a:tc>
                <a:extLst>
                  <a:ext uri="{0D108BD9-81ED-4DB2-BD59-A6C34878D82A}">
                    <a16:rowId xmlns:a16="http://schemas.microsoft.com/office/drawing/2014/main" val="1182650337"/>
                  </a:ext>
                </a:extLst>
              </a:tr>
              <a:tr h="370840">
                <a:tc>
                  <a:txBody>
                    <a:bodyPr/>
                    <a:lstStyle/>
                    <a:p>
                      <a:r>
                        <a:rPr lang="en-US" dirty="0"/>
                        <a:t>Mode of discovery</a:t>
                      </a:r>
                    </a:p>
                  </a:txBody>
                  <a:tcPr/>
                </a:tc>
                <a:tc>
                  <a:txBody>
                    <a:bodyPr/>
                    <a:lstStyle/>
                    <a:p>
                      <a:r>
                        <a:rPr lang="en-US" dirty="0"/>
                        <a:t>Accidental (noticed at demo)</a:t>
                      </a:r>
                    </a:p>
                  </a:txBody>
                  <a:tcPr/>
                </a:tc>
                <a:tc>
                  <a:txBody>
                    <a:bodyPr/>
                    <a:lstStyle/>
                    <a:p>
                      <a:r>
                        <a:rPr lang="en-US" dirty="0"/>
                        <a:t>Screening via firing rate analysis</a:t>
                      </a:r>
                    </a:p>
                  </a:txBody>
                  <a:tcPr/>
                </a:tc>
                <a:tc>
                  <a:txBody>
                    <a:bodyPr/>
                    <a:lstStyle/>
                    <a:p>
                      <a:r>
                        <a:rPr lang="en-US" dirty="0"/>
                        <a:t>User reports</a:t>
                      </a:r>
                    </a:p>
                  </a:txBody>
                  <a:tcPr/>
                </a:tc>
                <a:extLst>
                  <a:ext uri="{0D108BD9-81ED-4DB2-BD59-A6C34878D82A}">
                    <a16:rowId xmlns:a16="http://schemas.microsoft.com/office/drawing/2014/main" val="44376053"/>
                  </a:ext>
                </a:extLst>
              </a:tr>
              <a:tr h="370840">
                <a:tc>
                  <a:txBody>
                    <a:bodyPr/>
                    <a:lstStyle/>
                    <a:p>
                      <a:r>
                        <a:rPr lang="en-US" dirty="0"/>
                        <a:t>When malfunction began</a:t>
                      </a:r>
                    </a:p>
                  </a:txBody>
                  <a:tcPr/>
                </a:tc>
                <a:tc>
                  <a:txBody>
                    <a:bodyPr/>
                    <a:lstStyle/>
                    <a:p>
                      <a:r>
                        <a:rPr lang="en-US" dirty="0"/>
                        <a:t>Code set updated</a:t>
                      </a:r>
                    </a:p>
                  </a:txBody>
                  <a:tcPr/>
                </a:tc>
                <a:tc>
                  <a:txBody>
                    <a:bodyPr/>
                    <a:lstStyle/>
                    <a:p>
                      <a:r>
                        <a:rPr lang="en-US" dirty="0"/>
                        <a:t>Rule edited</a:t>
                      </a:r>
                    </a:p>
                  </a:txBody>
                  <a:tcPr/>
                </a:tc>
                <a:tc>
                  <a:txBody>
                    <a:bodyPr/>
                    <a:lstStyle/>
                    <a:p>
                      <a:r>
                        <a:rPr lang="en-US" dirty="0"/>
                        <a:t>System upgrade</a:t>
                      </a:r>
                    </a:p>
                  </a:txBody>
                  <a:tcPr/>
                </a:tc>
                <a:extLst>
                  <a:ext uri="{0D108BD9-81ED-4DB2-BD59-A6C34878D82A}">
                    <a16:rowId xmlns:a16="http://schemas.microsoft.com/office/drawing/2014/main" val="1414288614"/>
                  </a:ext>
                </a:extLst>
              </a:tr>
              <a:tr h="370840">
                <a:tc>
                  <a:txBody>
                    <a:bodyPr/>
                    <a:lstStyle/>
                    <a:p>
                      <a:r>
                        <a:rPr lang="en-US" dirty="0"/>
                        <a:t>Effect on rule firing</a:t>
                      </a:r>
                    </a:p>
                  </a:txBody>
                  <a:tcPr/>
                </a:tc>
                <a:tc>
                  <a:txBody>
                    <a:bodyPr/>
                    <a:lstStyle/>
                    <a:p>
                      <a:r>
                        <a:rPr lang="en-US" dirty="0"/>
                        <a:t>Subtly declined</a:t>
                      </a:r>
                    </a:p>
                  </a:txBody>
                  <a:tcPr/>
                </a:tc>
                <a:tc>
                  <a:txBody>
                    <a:bodyPr/>
                    <a:lstStyle/>
                    <a:p>
                      <a:r>
                        <a:rPr lang="en-US" dirty="0"/>
                        <a:t>Abruptly stopped</a:t>
                      </a:r>
                    </a:p>
                  </a:txBody>
                  <a:tcPr/>
                </a:tc>
                <a:tc>
                  <a:txBody>
                    <a:bodyPr/>
                    <a:lstStyle/>
                    <a:p>
                      <a:r>
                        <a:rPr lang="en-US" dirty="0"/>
                        <a:t>&gt;10-fold increase</a:t>
                      </a:r>
                    </a:p>
                  </a:txBody>
                  <a:tcPr/>
                </a:tc>
                <a:extLst>
                  <a:ext uri="{0D108BD9-81ED-4DB2-BD59-A6C34878D82A}">
                    <a16:rowId xmlns:a16="http://schemas.microsoft.com/office/drawing/2014/main" val="1188829628"/>
                  </a:ext>
                </a:extLst>
              </a:tr>
            </a:tbl>
          </a:graphicData>
        </a:graphic>
      </p:graphicFrame>
    </p:spTree>
    <p:extLst>
      <p:ext uri="{BB962C8B-B14F-4D97-AF65-F5344CB8AC3E}">
        <p14:creationId xmlns:p14="http://schemas.microsoft.com/office/powerpoint/2010/main" val="755633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8ACF-2716-40B1-81DE-FD596BB8C56D}"/>
              </a:ext>
            </a:extLst>
          </p:cNvPr>
          <p:cNvSpPr>
            <a:spLocks noGrp="1"/>
          </p:cNvSpPr>
          <p:nvPr>
            <p:ph type="title"/>
          </p:nvPr>
        </p:nvSpPr>
        <p:spPr/>
        <p:txBody>
          <a:bodyPr/>
          <a:lstStyle/>
          <a:p>
            <a:pPr algn="ctr"/>
            <a:r>
              <a:rPr lang="en-US" dirty="0"/>
              <a:t>Objectives</a:t>
            </a:r>
          </a:p>
        </p:txBody>
      </p:sp>
      <p:sp>
        <p:nvSpPr>
          <p:cNvPr id="3" name="Content Placeholder 2">
            <a:extLst>
              <a:ext uri="{FF2B5EF4-FFF2-40B4-BE49-F238E27FC236}">
                <a16:creationId xmlns:a16="http://schemas.microsoft.com/office/drawing/2014/main" id="{F8E0BD06-0404-47C5-BCA2-3620E9AF6931}"/>
              </a:ext>
            </a:extLst>
          </p:cNvPr>
          <p:cNvSpPr>
            <a:spLocks noGrp="1"/>
          </p:cNvSpPr>
          <p:nvPr>
            <p:ph idx="1"/>
          </p:nvPr>
        </p:nvSpPr>
        <p:spPr/>
        <p:txBody>
          <a:bodyPr>
            <a:normAutofit lnSpcReduction="10000"/>
          </a:bodyPr>
          <a:lstStyle/>
          <a:p>
            <a:pPr marL="514350" indent="-514350">
              <a:buFont typeface="+mj-lt"/>
              <a:buAutoNum type="arabicPeriod"/>
            </a:pPr>
            <a:r>
              <a:rPr lang="en-US" dirty="0"/>
              <a:t>Discuss relevance to informatics professionals </a:t>
            </a:r>
          </a:p>
          <a:p>
            <a:pPr marL="514350" indent="-514350">
              <a:buFont typeface="+mj-lt"/>
              <a:buAutoNum type="arabicPeriod"/>
            </a:pPr>
            <a:endParaRPr lang="en-US" dirty="0"/>
          </a:p>
          <a:p>
            <a:pPr marL="514350" indent="-514350">
              <a:buFont typeface="+mj-lt"/>
              <a:buAutoNum type="arabicPeriod"/>
            </a:pPr>
            <a:r>
              <a:rPr lang="en-US" dirty="0"/>
              <a:t>Review published examples</a:t>
            </a:r>
          </a:p>
          <a:p>
            <a:pPr marL="514350" indent="-514350">
              <a:buFont typeface="+mj-lt"/>
              <a:buAutoNum type="arabicPeriod"/>
            </a:pPr>
            <a:endParaRPr lang="en-US" dirty="0"/>
          </a:p>
          <a:p>
            <a:pPr marL="514350" indent="-514350">
              <a:buFont typeface="+mj-lt"/>
              <a:buAutoNum type="arabicPeriod"/>
            </a:pPr>
            <a:r>
              <a:rPr lang="en-US" dirty="0"/>
              <a:t>Evaluate firing rate frequency charts</a:t>
            </a:r>
          </a:p>
          <a:p>
            <a:pPr marL="514350" indent="-514350">
              <a:buFont typeface="+mj-lt"/>
              <a:buAutoNum type="arabicPeriod"/>
            </a:pPr>
            <a:endParaRPr lang="en-US" dirty="0"/>
          </a:p>
          <a:p>
            <a:pPr marL="514350" indent="-514350">
              <a:buFont typeface="+mj-lt"/>
              <a:buAutoNum type="arabicPeriod"/>
            </a:pPr>
            <a:r>
              <a:rPr lang="en-US" dirty="0"/>
              <a:t>Learn about different malfunctions and how to identify them</a:t>
            </a:r>
          </a:p>
          <a:p>
            <a:pPr marL="514350" indent="-514350">
              <a:buFont typeface="+mj-lt"/>
              <a:buAutoNum type="arabicPeriod"/>
            </a:pPr>
            <a:endParaRPr lang="en-US" dirty="0"/>
          </a:p>
          <a:p>
            <a:pPr marL="514350" indent="-514350">
              <a:buFont typeface="+mj-lt"/>
              <a:buAutoNum type="arabicPeriod"/>
            </a:pPr>
            <a:r>
              <a:rPr lang="en-US" dirty="0"/>
              <a:t>Classify CDS malfunctions using a structured taxonomy</a:t>
            </a:r>
          </a:p>
          <a:p>
            <a:endParaRPr lang="en-US" dirty="0"/>
          </a:p>
        </p:txBody>
      </p:sp>
    </p:spTree>
    <p:extLst>
      <p:ext uri="{BB962C8B-B14F-4D97-AF65-F5344CB8AC3E}">
        <p14:creationId xmlns:p14="http://schemas.microsoft.com/office/powerpoint/2010/main" val="3831030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46BE-52A7-4E98-86A4-D60078EA1EFD}"/>
              </a:ext>
            </a:extLst>
          </p:cNvPr>
          <p:cNvSpPr>
            <a:spLocks noGrp="1"/>
          </p:cNvSpPr>
          <p:nvPr>
            <p:ph type="title"/>
          </p:nvPr>
        </p:nvSpPr>
        <p:spPr/>
        <p:txBody>
          <a:bodyPr/>
          <a:lstStyle/>
          <a:p>
            <a:pPr algn="ctr"/>
            <a:r>
              <a:rPr lang="en-US" dirty="0"/>
              <a:t>Ways to Identify CDS Malfunctions</a:t>
            </a:r>
          </a:p>
        </p:txBody>
      </p:sp>
      <p:sp>
        <p:nvSpPr>
          <p:cNvPr id="3" name="Content Placeholder 2">
            <a:extLst>
              <a:ext uri="{FF2B5EF4-FFF2-40B4-BE49-F238E27FC236}">
                <a16:creationId xmlns:a16="http://schemas.microsoft.com/office/drawing/2014/main" id="{2C5DA987-45D7-452B-BD11-A9BE3BA75A72}"/>
              </a:ext>
            </a:extLst>
          </p:cNvPr>
          <p:cNvSpPr>
            <a:spLocks noGrp="1"/>
          </p:cNvSpPr>
          <p:nvPr>
            <p:ph idx="1"/>
          </p:nvPr>
        </p:nvSpPr>
        <p:spPr>
          <a:xfrm>
            <a:off x="838200" y="2314407"/>
            <a:ext cx="10515600" cy="3628691"/>
          </a:xfrm>
        </p:spPr>
        <p:txBody>
          <a:bodyPr>
            <a:normAutofit/>
          </a:bodyPr>
          <a:lstStyle/>
          <a:p>
            <a:r>
              <a:rPr lang="en-US" dirty="0"/>
              <a:t>Ask your users! </a:t>
            </a:r>
          </a:p>
          <a:p>
            <a:pPr lvl="1"/>
            <a:r>
              <a:rPr lang="en-US" dirty="0"/>
              <a:t>Over half of all malfunctions are spotted by end users</a:t>
            </a:r>
          </a:p>
          <a:p>
            <a:pPr lvl="1"/>
            <a:r>
              <a:rPr lang="en-US" dirty="0"/>
              <a:t>Other stakeholders include: rule designers (SMEs), CDS developers, CMIOs</a:t>
            </a:r>
          </a:p>
          <a:p>
            <a:r>
              <a:rPr lang="en-US" dirty="0"/>
              <a:t>Analyze your data (firing rates, override reasons)</a:t>
            </a:r>
          </a:p>
          <a:p>
            <a:pPr lvl="1"/>
            <a:r>
              <a:rPr lang="en-US" dirty="0"/>
              <a:t>Data analysis revealed a third of all malfunctions</a:t>
            </a:r>
          </a:p>
          <a:p>
            <a:r>
              <a:rPr lang="en-US" dirty="0"/>
              <a:t>Be alert during high risk events</a:t>
            </a:r>
          </a:p>
          <a:p>
            <a:pPr lvl="1"/>
            <a:r>
              <a:rPr lang="en-US" dirty="0"/>
              <a:t>Test CDS rules before and after every upgrade</a:t>
            </a:r>
          </a:p>
          <a:p>
            <a:pPr lvl="1"/>
            <a:r>
              <a:rPr lang="en-US" dirty="0"/>
              <a:t>Yield is lower, but is one of the few proactive approaches you can take</a:t>
            </a:r>
          </a:p>
          <a:p>
            <a:pPr marL="514350" indent="-514350">
              <a:buAutoNum type="arabicParenR"/>
            </a:pPr>
            <a:endParaRPr lang="en-US" dirty="0"/>
          </a:p>
        </p:txBody>
      </p:sp>
      <p:sp>
        <p:nvSpPr>
          <p:cNvPr id="4" name="TextBox 3">
            <a:extLst>
              <a:ext uri="{FF2B5EF4-FFF2-40B4-BE49-F238E27FC236}">
                <a16:creationId xmlns:a16="http://schemas.microsoft.com/office/drawing/2014/main" id="{43720EE9-7E82-4192-A56A-177A2DD92B61}"/>
              </a:ext>
            </a:extLst>
          </p:cNvPr>
          <p:cNvSpPr txBox="1"/>
          <p:nvPr/>
        </p:nvSpPr>
        <p:spPr>
          <a:xfrm>
            <a:off x="2118322" y="1506022"/>
            <a:ext cx="8249438" cy="369332"/>
          </a:xfrm>
          <a:prstGeom prst="rect">
            <a:avLst/>
          </a:prstGeom>
          <a:noFill/>
        </p:spPr>
        <p:txBody>
          <a:bodyPr wrap="none" rtlCol="0">
            <a:spAutoFit/>
          </a:bodyPr>
          <a:lstStyle/>
          <a:p>
            <a:r>
              <a:rPr lang="en-US" i="1" dirty="0"/>
              <a:t>“Current approaches for preventing and detecting such malfunctions are inadequate.”</a:t>
            </a:r>
          </a:p>
        </p:txBody>
      </p:sp>
    </p:spTree>
    <p:extLst>
      <p:ext uri="{BB962C8B-B14F-4D97-AF65-F5344CB8AC3E}">
        <p14:creationId xmlns:p14="http://schemas.microsoft.com/office/powerpoint/2010/main" val="165221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91A9-1B51-4460-A8E6-739B2DCC4DC5}"/>
              </a:ext>
            </a:extLst>
          </p:cNvPr>
          <p:cNvSpPr>
            <a:spLocks noGrp="1"/>
          </p:cNvSpPr>
          <p:nvPr>
            <p:ph type="title"/>
          </p:nvPr>
        </p:nvSpPr>
        <p:spPr/>
        <p:txBody>
          <a:bodyPr/>
          <a:lstStyle/>
          <a:p>
            <a:pPr algn="ctr"/>
            <a:r>
              <a:rPr lang="en-US" dirty="0"/>
              <a:t>Identifying CDS Malfunctions: </a:t>
            </a:r>
            <a:br>
              <a:rPr lang="en-US" dirty="0"/>
            </a:br>
            <a:r>
              <a:rPr lang="en-US" dirty="0"/>
              <a:t>OHSU Experience</a:t>
            </a:r>
          </a:p>
        </p:txBody>
      </p:sp>
      <p:sp>
        <p:nvSpPr>
          <p:cNvPr id="3" name="Content Placeholder 2">
            <a:extLst>
              <a:ext uri="{FF2B5EF4-FFF2-40B4-BE49-F238E27FC236}">
                <a16:creationId xmlns:a16="http://schemas.microsoft.com/office/drawing/2014/main" id="{2A7F79FF-F66F-4BE8-BF55-7F2F6D70CA24}"/>
              </a:ext>
            </a:extLst>
          </p:cNvPr>
          <p:cNvSpPr>
            <a:spLocks noGrp="1"/>
          </p:cNvSpPr>
          <p:nvPr>
            <p:ph idx="1"/>
          </p:nvPr>
        </p:nvSpPr>
        <p:spPr>
          <a:xfrm>
            <a:off x="838200" y="1690688"/>
            <a:ext cx="10515600" cy="4609420"/>
          </a:xfrm>
        </p:spPr>
        <p:txBody>
          <a:bodyPr>
            <a:normAutofit lnSpcReduction="10000"/>
          </a:bodyPr>
          <a:lstStyle/>
          <a:p>
            <a:r>
              <a:rPr lang="en-US" dirty="0"/>
              <a:t>OHSU examined firing rate anomalies over a 5 year period (Epic)</a:t>
            </a:r>
          </a:p>
          <a:p>
            <a:r>
              <a:rPr lang="en-US" dirty="0"/>
              <a:t>Rates deviating from historical or expected trends flagged for analysis</a:t>
            </a:r>
          </a:p>
          <a:p>
            <a:r>
              <a:rPr lang="en-US" dirty="0"/>
              <a:t>Methods: </a:t>
            </a:r>
            <a:r>
              <a:rPr lang="en-US" sz="2400" dirty="0"/>
              <a:t>“Expert visualization” and “SPC (Statistical Process Control) methods” </a:t>
            </a:r>
          </a:p>
          <a:p>
            <a:r>
              <a:rPr lang="en-US" dirty="0"/>
              <a:t>Results: 21 anomalies</a:t>
            </a:r>
          </a:p>
          <a:p>
            <a:pPr lvl="1"/>
            <a:r>
              <a:rPr lang="en-US" dirty="0"/>
              <a:t>4 malfunctions (not functioning as designed or expected)</a:t>
            </a:r>
          </a:p>
          <a:p>
            <a:pPr lvl="1"/>
            <a:r>
              <a:rPr lang="en-US" dirty="0"/>
              <a:t>8 false positives (fired when it shouldn’t have)</a:t>
            </a:r>
          </a:p>
          <a:p>
            <a:pPr lvl="1"/>
            <a:r>
              <a:rPr lang="en-US" dirty="0"/>
              <a:t>9 unclassified (insufficient information to determine cause of anomaly)</a:t>
            </a:r>
          </a:p>
          <a:p>
            <a:r>
              <a:rPr lang="en-US" dirty="0"/>
              <a:t>Conclusions:  </a:t>
            </a:r>
          </a:p>
          <a:p>
            <a:pPr lvl="1"/>
            <a:r>
              <a:rPr lang="en-US" dirty="0"/>
              <a:t>“Expert visualization is a robust method of detection, but resource-intensive.”</a:t>
            </a:r>
          </a:p>
          <a:p>
            <a:pPr lvl="1"/>
            <a:r>
              <a:rPr lang="en-US" dirty="0"/>
              <a:t>“SPC-based methods, when applicable, perform reasonably well retrospectively.”</a:t>
            </a:r>
          </a:p>
          <a:p>
            <a:endParaRPr lang="en-US" dirty="0"/>
          </a:p>
        </p:txBody>
      </p:sp>
      <p:sp>
        <p:nvSpPr>
          <p:cNvPr id="4" name="TextBox 3">
            <a:extLst>
              <a:ext uri="{FF2B5EF4-FFF2-40B4-BE49-F238E27FC236}">
                <a16:creationId xmlns:a16="http://schemas.microsoft.com/office/drawing/2014/main" id="{A59E4942-F643-49F4-B424-A5346EF04B29}"/>
              </a:ext>
            </a:extLst>
          </p:cNvPr>
          <p:cNvSpPr txBox="1"/>
          <p:nvPr/>
        </p:nvSpPr>
        <p:spPr>
          <a:xfrm>
            <a:off x="9946106" y="6223272"/>
            <a:ext cx="1811073" cy="646331"/>
          </a:xfrm>
          <a:prstGeom prst="rect">
            <a:avLst/>
          </a:prstGeom>
          <a:noFill/>
        </p:spPr>
        <p:txBody>
          <a:bodyPr wrap="none" rtlCol="0">
            <a:spAutoFit/>
          </a:bodyPr>
          <a:lstStyle/>
          <a:p>
            <a:r>
              <a:rPr lang="en-US" dirty="0"/>
              <a:t>(</a:t>
            </a:r>
            <a:r>
              <a:rPr lang="en-US" dirty="0" err="1"/>
              <a:t>Kassakian</a:t>
            </a:r>
            <a:r>
              <a:rPr lang="en-US" dirty="0"/>
              <a:t>, 2016)</a:t>
            </a:r>
          </a:p>
          <a:p>
            <a:endParaRPr lang="en-US" dirty="0"/>
          </a:p>
        </p:txBody>
      </p:sp>
    </p:spTree>
    <p:extLst>
      <p:ext uri="{BB962C8B-B14F-4D97-AF65-F5344CB8AC3E}">
        <p14:creationId xmlns:p14="http://schemas.microsoft.com/office/powerpoint/2010/main" val="1939095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3C93-AA42-48FB-B77F-87BB9302F98B}"/>
              </a:ext>
            </a:extLst>
          </p:cNvPr>
          <p:cNvSpPr>
            <a:spLocks noGrp="1"/>
          </p:cNvSpPr>
          <p:nvPr>
            <p:ph type="title"/>
          </p:nvPr>
        </p:nvSpPr>
        <p:spPr>
          <a:xfrm>
            <a:off x="839788" y="457200"/>
            <a:ext cx="2816423" cy="1600200"/>
          </a:xfrm>
        </p:spPr>
        <p:txBody>
          <a:bodyPr>
            <a:normAutofit fontScale="90000"/>
          </a:bodyPr>
          <a:lstStyle/>
          <a:p>
            <a:pPr algn="ctr"/>
            <a:r>
              <a:rPr lang="en-US" sz="4400" dirty="0"/>
              <a:t>Improving </a:t>
            </a:r>
            <a:br>
              <a:rPr lang="en-US" sz="4400" dirty="0"/>
            </a:br>
            <a:r>
              <a:rPr lang="en-US" sz="4400" dirty="0"/>
              <a:t>CDSS</a:t>
            </a:r>
            <a:br>
              <a:rPr lang="en-US" sz="4400" dirty="0"/>
            </a:br>
            <a:r>
              <a:rPr lang="en-US" sz="4400" dirty="0"/>
              <a:t>Reliability</a:t>
            </a:r>
          </a:p>
        </p:txBody>
      </p:sp>
      <p:sp>
        <p:nvSpPr>
          <p:cNvPr id="3" name="Picture Placeholder 2">
            <a:extLst>
              <a:ext uri="{FF2B5EF4-FFF2-40B4-BE49-F238E27FC236}">
                <a16:creationId xmlns:a16="http://schemas.microsoft.com/office/drawing/2014/main" id="{A6EA0095-C27F-4200-90D1-7C809EC9ED8E}"/>
              </a:ext>
            </a:extLst>
          </p:cNvPr>
          <p:cNvSpPr>
            <a:spLocks noGrp="1"/>
          </p:cNvSpPr>
          <p:nvPr>
            <p:ph type="pic" idx="1"/>
          </p:nvPr>
        </p:nvSpPr>
        <p:spPr/>
      </p:sp>
      <p:pic>
        <p:nvPicPr>
          <p:cNvPr id="5" name="Picture 4">
            <a:extLst>
              <a:ext uri="{FF2B5EF4-FFF2-40B4-BE49-F238E27FC236}">
                <a16:creationId xmlns:a16="http://schemas.microsoft.com/office/drawing/2014/main" id="{F11D763B-9867-4D29-82BD-BB56A63DAE6D}"/>
              </a:ext>
            </a:extLst>
          </p:cNvPr>
          <p:cNvPicPr>
            <a:picLocks noChangeAspect="1"/>
          </p:cNvPicPr>
          <p:nvPr/>
        </p:nvPicPr>
        <p:blipFill>
          <a:blip r:embed="rId2"/>
          <a:stretch>
            <a:fillRect/>
          </a:stretch>
        </p:blipFill>
        <p:spPr>
          <a:xfrm>
            <a:off x="4067374" y="650316"/>
            <a:ext cx="7803556" cy="5547841"/>
          </a:xfrm>
          <a:prstGeom prst="rect">
            <a:avLst/>
          </a:prstGeom>
        </p:spPr>
      </p:pic>
      <p:sp>
        <p:nvSpPr>
          <p:cNvPr id="6" name="TextBox 5">
            <a:extLst>
              <a:ext uri="{FF2B5EF4-FFF2-40B4-BE49-F238E27FC236}">
                <a16:creationId xmlns:a16="http://schemas.microsoft.com/office/drawing/2014/main" id="{D859D5F8-1E9E-4808-B92A-61BE2633F3A3}"/>
              </a:ext>
            </a:extLst>
          </p:cNvPr>
          <p:cNvSpPr txBox="1"/>
          <p:nvPr/>
        </p:nvSpPr>
        <p:spPr>
          <a:xfrm>
            <a:off x="10158670" y="6311900"/>
            <a:ext cx="2002023" cy="369332"/>
          </a:xfrm>
          <a:prstGeom prst="rect">
            <a:avLst/>
          </a:prstGeom>
          <a:noFill/>
        </p:spPr>
        <p:txBody>
          <a:bodyPr wrap="none" rtlCol="0">
            <a:spAutoFit/>
          </a:bodyPr>
          <a:lstStyle/>
          <a:p>
            <a:r>
              <a:rPr lang="en-US" dirty="0"/>
              <a:t>(Wright et al, 2018)</a:t>
            </a:r>
          </a:p>
        </p:txBody>
      </p:sp>
    </p:spTree>
    <p:extLst>
      <p:ext uri="{BB962C8B-B14F-4D97-AF65-F5344CB8AC3E}">
        <p14:creationId xmlns:p14="http://schemas.microsoft.com/office/powerpoint/2010/main" val="1628250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39406-2ACE-40A7-91CF-D762DCC8B813}"/>
              </a:ext>
            </a:extLst>
          </p:cNvPr>
          <p:cNvSpPr>
            <a:spLocks noGrp="1"/>
          </p:cNvSpPr>
          <p:nvPr>
            <p:ph type="title"/>
          </p:nvPr>
        </p:nvSpPr>
        <p:spPr/>
        <p:txBody>
          <a:bodyPr/>
          <a:lstStyle/>
          <a:p>
            <a:pPr algn="ctr"/>
            <a:r>
              <a:rPr lang="en-US" dirty="0"/>
              <a:t>Fellow Opportunities</a:t>
            </a:r>
          </a:p>
        </p:txBody>
      </p:sp>
      <p:sp>
        <p:nvSpPr>
          <p:cNvPr id="3" name="TextBox 2">
            <a:extLst>
              <a:ext uri="{FF2B5EF4-FFF2-40B4-BE49-F238E27FC236}">
                <a16:creationId xmlns:a16="http://schemas.microsoft.com/office/drawing/2014/main" id="{2F79744C-FC62-46D3-9EFA-E235C6FF9D04}"/>
              </a:ext>
            </a:extLst>
          </p:cNvPr>
          <p:cNvSpPr txBox="1"/>
          <p:nvPr/>
        </p:nvSpPr>
        <p:spPr>
          <a:xfrm>
            <a:off x="838200" y="1527858"/>
            <a:ext cx="11025851" cy="4524315"/>
          </a:xfrm>
          <a:prstGeom prst="rect">
            <a:avLst/>
          </a:prstGeom>
          <a:noFill/>
        </p:spPr>
        <p:txBody>
          <a:bodyPr wrap="square" rtlCol="0">
            <a:spAutoFit/>
          </a:bodyPr>
          <a:lstStyle/>
          <a:p>
            <a:r>
              <a:rPr lang="en-US" b="1" dirty="0"/>
              <a:t>Clinical</a:t>
            </a:r>
          </a:p>
          <a:p>
            <a:pPr marL="285750" indent="-285750">
              <a:buFont typeface="Arial" panose="020B0604020202020204" pitchFamily="34" charset="0"/>
              <a:buChar char="•"/>
            </a:pPr>
            <a:r>
              <a:rPr lang="en-US" dirty="0"/>
              <a:t>Identify alert malfunctions in your system, then investigate the clinical and financial costs </a:t>
            </a:r>
          </a:p>
          <a:p>
            <a:pPr marL="742950" lvl="1" indent="-285750">
              <a:buFont typeface="Arial" panose="020B0604020202020204" pitchFamily="34" charset="0"/>
              <a:buChar char="•"/>
            </a:pPr>
            <a:r>
              <a:rPr lang="en-US" i="1" dirty="0"/>
              <a:t>Lead screening example:  how many children weren’t screened that should have been?</a:t>
            </a:r>
          </a:p>
          <a:p>
            <a:pPr marL="742950" lvl="1" indent="-285750">
              <a:buFont typeface="Arial" panose="020B0604020202020204" pitchFamily="34" charset="0"/>
              <a:buChar char="•"/>
            </a:pPr>
            <a:endParaRPr lang="en-US" i="1" dirty="0"/>
          </a:p>
          <a:p>
            <a:r>
              <a:rPr lang="en-US" b="1" dirty="0"/>
              <a:t>Technical</a:t>
            </a:r>
          </a:p>
          <a:p>
            <a:pPr marL="285750" indent="-285750">
              <a:buFont typeface="Arial" panose="020B0604020202020204" pitchFamily="34" charset="0"/>
              <a:buChar char="•"/>
            </a:pPr>
            <a:r>
              <a:rPr lang="en-US" dirty="0"/>
              <a:t>Develop a novel method to identify CDS malfunctions</a:t>
            </a:r>
          </a:p>
          <a:p>
            <a:pPr marL="285750" indent="-285750">
              <a:buFont typeface="Arial" panose="020B0604020202020204" pitchFamily="34" charset="0"/>
              <a:buChar char="•"/>
            </a:pPr>
            <a:endParaRPr lang="en-US" dirty="0"/>
          </a:p>
          <a:p>
            <a:r>
              <a:rPr lang="en-US" b="1" dirty="0"/>
              <a:t>Administrative</a:t>
            </a:r>
          </a:p>
          <a:p>
            <a:pPr marL="285750" indent="-285750">
              <a:buFont typeface="Arial" panose="020B0604020202020204" pitchFamily="34" charset="0"/>
              <a:buChar char="•"/>
            </a:pPr>
            <a:r>
              <a:rPr lang="en-US" dirty="0"/>
              <a:t>Review (or develop, as needed) your organization’s CDS rule maintenance process</a:t>
            </a:r>
          </a:p>
          <a:p>
            <a:pPr marL="742950" lvl="1" indent="-285750">
              <a:buFont typeface="Arial" panose="020B0604020202020204" pitchFamily="34" charset="0"/>
              <a:buChar char="•"/>
            </a:pPr>
            <a:r>
              <a:rPr lang="en-US" dirty="0"/>
              <a:t>How are rules designed, created, tested, and maintained?</a:t>
            </a:r>
          </a:p>
          <a:p>
            <a:pPr marL="1200150" lvl="2" indent="-285750">
              <a:buFont typeface="Arial" panose="020B0604020202020204" pitchFamily="34" charset="0"/>
              <a:buChar char="•"/>
            </a:pPr>
            <a:r>
              <a:rPr lang="en-US" dirty="0"/>
              <a:t>Are they tested before and after every upgrade?</a:t>
            </a:r>
          </a:p>
          <a:p>
            <a:pPr marL="1200150" lvl="2" indent="-285750">
              <a:buFont typeface="Arial" panose="020B0604020202020204" pitchFamily="34" charset="0"/>
              <a:buChar char="•"/>
            </a:pPr>
            <a:r>
              <a:rPr lang="en-US" dirty="0"/>
              <a:t>How often are old rules re-tested, if at all?</a:t>
            </a:r>
          </a:p>
          <a:p>
            <a:pPr marL="1200150" lvl="2" indent="-285750">
              <a:buFont typeface="Arial" panose="020B0604020202020204" pitchFamily="34" charset="0"/>
              <a:buChar char="•"/>
            </a:pPr>
            <a:r>
              <a:rPr lang="en-US" dirty="0"/>
              <a:t>Does anyone other than the software developer test the rules?</a:t>
            </a:r>
          </a:p>
          <a:p>
            <a:pPr marL="742950" lvl="1" indent="-285750">
              <a:buFont typeface="Arial" panose="020B0604020202020204" pitchFamily="34" charset="0"/>
              <a:buChar char="•"/>
            </a:pPr>
            <a:r>
              <a:rPr lang="en-US" dirty="0"/>
              <a:t>Once an error is identified, what is the process to address it? </a:t>
            </a:r>
          </a:p>
          <a:p>
            <a:pPr marL="1200150" lvl="2" indent="-285750">
              <a:buFont typeface="Arial" panose="020B0604020202020204" pitchFamily="34" charset="0"/>
              <a:buChar char="•"/>
            </a:pPr>
            <a:r>
              <a:rPr lang="en-US" dirty="0"/>
              <a:t>Are there any barriers to that process that could affect clinical care?</a:t>
            </a:r>
          </a:p>
          <a:p>
            <a:endParaRPr lang="en-US" dirty="0"/>
          </a:p>
        </p:txBody>
      </p:sp>
    </p:spTree>
    <p:extLst>
      <p:ext uri="{BB962C8B-B14F-4D97-AF65-F5344CB8AC3E}">
        <p14:creationId xmlns:p14="http://schemas.microsoft.com/office/powerpoint/2010/main" val="3830001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E220A-587E-49F3-94CF-E84AEFEFDFAD}"/>
              </a:ext>
            </a:extLst>
          </p:cNvPr>
          <p:cNvSpPr>
            <a:spLocks noGrp="1"/>
          </p:cNvSpPr>
          <p:nvPr>
            <p:ph type="title"/>
          </p:nvPr>
        </p:nvSpPr>
        <p:spPr/>
        <p:txBody>
          <a:bodyPr/>
          <a:lstStyle/>
          <a:p>
            <a:pPr algn="ctr"/>
            <a:r>
              <a:rPr lang="en-US" dirty="0"/>
              <a:t>References</a:t>
            </a:r>
          </a:p>
        </p:txBody>
      </p:sp>
      <p:sp>
        <p:nvSpPr>
          <p:cNvPr id="3" name="Rectangle 2">
            <a:extLst>
              <a:ext uri="{FF2B5EF4-FFF2-40B4-BE49-F238E27FC236}">
                <a16:creationId xmlns:a16="http://schemas.microsoft.com/office/drawing/2014/main" id="{AE669619-ED66-4F6A-887D-E0ED2A867191}"/>
              </a:ext>
            </a:extLst>
          </p:cNvPr>
          <p:cNvSpPr/>
          <p:nvPr/>
        </p:nvSpPr>
        <p:spPr>
          <a:xfrm>
            <a:off x="838200" y="1895391"/>
            <a:ext cx="10515599" cy="3693319"/>
          </a:xfrm>
          <a:prstGeom prst="rect">
            <a:avLst/>
          </a:prstGeom>
        </p:spPr>
        <p:txBody>
          <a:bodyPr wrap="square">
            <a:spAutoFit/>
          </a:bodyPr>
          <a:lstStyle/>
          <a:p>
            <a:pPr marL="457200" marR="0" indent="-457200">
              <a:spcBef>
                <a:spcPts val="0"/>
              </a:spcBef>
              <a:spcAft>
                <a:spcPts val="0"/>
              </a:spcAft>
            </a:pPr>
            <a:r>
              <a:rPr lang="en-US" dirty="0">
                <a:latin typeface="Calibri" panose="020F0502020204030204" pitchFamily="34" charset="0"/>
                <a:ea typeface="Calibri" panose="020F0502020204030204" pitchFamily="34" charset="0"/>
              </a:rPr>
              <a:t>Ash, J. S., </a:t>
            </a:r>
            <a:r>
              <a:rPr lang="en-US" dirty="0" err="1">
                <a:latin typeface="Calibri" panose="020F0502020204030204" pitchFamily="34" charset="0"/>
                <a:ea typeface="Calibri" panose="020F0502020204030204" pitchFamily="34" charset="0"/>
              </a:rPr>
              <a:t>Sittig</a:t>
            </a:r>
            <a:r>
              <a:rPr lang="en-US" dirty="0">
                <a:latin typeface="Calibri" panose="020F0502020204030204" pitchFamily="34" charset="0"/>
                <a:ea typeface="Calibri" panose="020F0502020204030204" pitchFamily="34" charset="0"/>
              </a:rPr>
              <a:t>, D. F., Campbell, E. M., </a:t>
            </a:r>
            <a:r>
              <a:rPr lang="en-US" dirty="0" err="1">
                <a:latin typeface="Calibri" panose="020F0502020204030204" pitchFamily="34" charset="0"/>
                <a:ea typeface="Calibri" panose="020F0502020204030204" pitchFamily="34" charset="0"/>
              </a:rPr>
              <a:t>Guappone</a:t>
            </a:r>
            <a:r>
              <a:rPr lang="en-US" dirty="0">
                <a:latin typeface="Calibri" panose="020F0502020204030204" pitchFamily="34" charset="0"/>
                <a:ea typeface="Calibri" panose="020F0502020204030204" pitchFamily="34" charset="0"/>
              </a:rPr>
              <a:t>, K. P., &amp; Dykstra, R. H. (2007). </a:t>
            </a:r>
            <a:r>
              <a:rPr lang="en-US" i="1" dirty="0">
                <a:latin typeface="Calibri" panose="020F0502020204030204" pitchFamily="34" charset="0"/>
                <a:ea typeface="Calibri" panose="020F0502020204030204" pitchFamily="34" charset="0"/>
              </a:rPr>
              <a:t>Some Unintended Consequences of Clinical Decision Support Systems.</a:t>
            </a:r>
            <a:r>
              <a:rPr lang="en-US" dirty="0">
                <a:latin typeface="Calibri" panose="020F0502020204030204" pitchFamily="34" charset="0"/>
                <a:ea typeface="Calibri" panose="020F0502020204030204" pitchFamily="34" charset="0"/>
              </a:rPr>
              <a:t> Paper presented at the AMIA 2007 Symposium.</a:t>
            </a:r>
          </a:p>
          <a:p>
            <a:pPr marL="457200" marR="0" indent="-457200">
              <a:spcBef>
                <a:spcPts val="0"/>
              </a:spcBef>
              <a:spcAft>
                <a:spcPts val="0"/>
              </a:spcAft>
            </a:pPr>
            <a:r>
              <a:rPr lang="en-US" dirty="0">
                <a:latin typeface="Calibri" panose="020F0502020204030204" pitchFamily="34" charset="0"/>
                <a:ea typeface="Calibri" panose="020F0502020204030204" pitchFamily="34" charset="0"/>
              </a:rPr>
              <a:t>Hussain, M., Hassan, A. U., Sadiq, M., Kang, B. H., &amp; Lee, S. (2018). </a:t>
            </a:r>
            <a:r>
              <a:rPr lang="en-US" i="1" dirty="0">
                <a:latin typeface="Calibri" panose="020F0502020204030204" pitchFamily="34" charset="0"/>
                <a:ea typeface="Calibri" panose="020F0502020204030204" pitchFamily="34" charset="0"/>
              </a:rPr>
              <a:t>Missing Information Prediction in Ripple Down Rule Based Clinical Decision Support System</a:t>
            </a:r>
            <a:r>
              <a:rPr lang="en-US" dirty="0">
                <a:latin typeface="Calibri" panose="020F0502020204030204" pitchFamily="34" charset="0"/>
                <a:ea typeface="Calibri" panose="020F0502020204030204" pitchFamily="34" charset="0"/>
              </a:rPr>
              <a:t>. Paper presented at the International Conference on Smart Homes and Health Telematics. </a:t>
            </a:r>
          </a:p>
          <a:p>
            <a:pPr marL="457200" marR="0" indent="-457200">
              <a:spcBef>
                <a:spcPts val="0"/>
              </a:spcBef>
              <a:spcAft>
                <a:spcPts val="0"/>
              </a:spcAft>
            </a:pPr>
            <a:r>
              <a:rPr lang="en-US" dirty="0" err="1">
                <a:latin typeface="Calibri" panose="020F0502020204030204" pitchFamily="34" charset="0"/>
                <a:ea typeface="Calibri" panose="020F0502020204030204" pitchFamily="34" charset="0"/>
              </a:rPr>
              <a:t>Kassakian</a:t>
            </a:r>
            <a:r>
              <a:rPr lang="en-US" dirty="0">
                <a:latin typeface="Calibri" panose="020F0502020204030204" pitchFamily="34" charset="0"/>
                <a:ea typeface="Calibri" panose="020F0502020204030204" pitchFamily="34" charset="0"/>
              </a:rPr>
              <a:t>, S. Z. (2016). </a:t>
            </a:r>
            <a:r>
              <a:rPr lang="en-US" i="1" dirty="0">
                <a:latin typeface="Calibri" panose="020F0502020204030204" pitchFamily="34" charset="0"/>
                <a:ea typeface="Calibri" panose="020F0502020204030204" pitchFamily="34" charset="0"/>
              </a:rPr>
              <a:t>Clinical Decision Support Malfunctions.</a:t>
            </a:r>
            <a:r>
              <a:rPr lang="en-US" dirty="0">
                <a:latin typeface="Calibri" panose="020F0502020204030204" pitchFamily="34" charset="0"/>
                <a:ea typeface="Calibri" panose="020F0502020204030204" pitchFamily="34" charset="0"/>
              </a:rPr>
              <a:t> (MS), Oregon Health &amp; Science University, OHSU.   </a:t>
            </a:r>
          </a:p>
          <a:p>
            <a:pPr marL="457200" marR="0" indent="-457200">
              <a:spcBef>
                <a:spcPts val="0"/>
              </a:spcBef>
              <a:spcAft>
                <a:spcPts val="0"/>
              </a:spcAft>
            </a:pPr>
            <a:r>
              <a:rPr lang="en-US" dirty="0">
                <a:latin typeface="Calibri" panose="020F0502020204030204" pitchFamily="34" charset="0"/>
                <a:ea typeface="Calibri" panose="020F0502020204030204" pitchFamily="34" charset="0"/>
              </a:rPr>
              <a:t>Wright, A., Ai, A., Ash, J., </a:t>
            </a:r>
            <a:r>
              <a:rPr lang="en-US" dirty="0" err="1">
                <a:latin typeface="Calibri" panose="020F0502020204030204" pitchFamily="34" charset="0"/>
                <a:ea typeface="Calibri" panose="020F0502020204030204" pitchFamily="34" charset="0"/>
              </a:rPr>
              <a:t>Wiesen</a:t>
            </a:r>
            <a:r>
              <a:rPr lang="en-US" dirty="0">
                <a:latin typeface="Calibri" panose="020F0502020204030204" pitchFamily="34" charset="0"/>
                <a:ea typeface="Calibri" panose="020F0502020204030204" pitchFamily="34" charset="0"/>
              </a:rPr>
              <a:t>, J. F., Hickman, T. T., Aaron, S., . . . </a:t>
            </a:r>
            <a:r>
              <a:rPr lang="en-US" dirty="0" err="1">
                <a:latin typeface="Calibri" panose="020F0502020204030204" pitchFamily="34" charset="0"/>
                <a:ea typeface="Calibri" panose="020F0502020204030204" pitchFamily="34" charset="0"/>
              </a:rPr>
              <a:t>Sittig</a:t>
            </a:r>
            <a:r>
              <a:rPr lang="en-US" dirty="0">
                <a:latin typeface="Calibri" panose="020F0502020204030204" pitchFamily="34" charset="0"/>
                <a:ea typeface="Calibri" panose="020F0502020204030204" pitchFamily="34" charset="0"/>
              </a:rPr>
              <a:t>, D. F. (2018). Clinical decision support alert malfunctions: analysis and empirically derived taxonomy. </a:t>
            </a:r>
            <a:r>
              <a:rPr lang="en-US" i="1" dirty="0">
                <a:latin typeface="Calibri" panose="020F0502020204030204" pitchFamily="34" charset="0"/>
                <a:ea typeface="Calibri" panose="020F0502020204030204" pitchFamily="34" charset="0"/>
              </a:rPr>
              <a:t>J Am Med Inform Assoc, 25</a:t>
            </a:r>
            <a:r>
              <a:rPr lang="en-US" dirty="0">
                <a:latin typeface="Calibri" panose="020F0502020204030204" pitchFamily="34" charset="0"/>
                <a:ea typeface="Calibri" panose="020F0502020204030204" pitchFamily="34" charset="0"/>
              </a:rPr>
              <a:t>(5), 496-506. doi:10.1093/</a:t>
            </a:r>
            <a:r>
              <a:rPr lang="en-US" dirty="0" err="1">
                <a:latin typeface="Calibri" panose="020F0502020204030204" pitchFamily="34" charset="0"/>
                <a:ea typeface="Calibri" panose="020F0502020204030204" pitchFamily="34" charset="0"/>
              </a:rPr>
              <a:t>jamia</a:t>
            </a:r>
            <a:r>
              <a:rPr lang="en-US" dirty="0">
                <a:latin typeface="Calibri" panose="020F0502020204030204" pitchFamily="34" charset="0"/>
                <a:ea typeface="Calibri" panose="020F0502020204030204" pitchFamily="34" charset="0"/>
              </a:rPr>
              <a:t>/ocx106</a:t>
            </a:r>
          </a:p>
          <a:p>
            <a:pPr marL="457200" marR="0" indent="-457200">
              <a:spcBef>
                <a:spcPts val="0"/>
              </a:spcBef>
              <a:spcAft>
                <a:spcPts val="800"/>
              </a:spcAft>
            </a:pPr>
            <a:r>
              <a:rPr lang="en-US" dirty="0">
                <a:latin typeface="Calibri" panose="020F0502020204030204" pitchFamily="34" charset="0"/>
                <a:ea typeface="Calibri" panose="020F0502020204030204" pitchFamily="34" charset="0"/>
              </a:rPr>
              <a:t>Wright, A., Hickman, T. T., McEvoy, D., Aaron, S., Ai, A., Andersen, J. M., . . . Bates, D. W. (2016). Analysis of clinical decision support system malfunctions: a case series and survey. </a:t>
            </a:r>
            <a:r>
              <a:rPr lang="en-US" i="1" dirty="0">
                <a:latin typeface="Calibri" panose="020F0502020204030204" pitchFamily="34" charset="0"/>
                <a:ea typeface="Calibri" panose="020F0502020204030204" pitchFamily="34" charset="0"/>
              </a:rPr>
              <a:t>J Am Med Inform Assoc, 23</a:t>
            </a:r>
            <a:r>
              <a:rPr lang="en-US" dirty="0">
                <a:latin typeface="Calibri" panose="020F0502020204030204" pitchFamily="34" charset="0"/>
                <a:ea typeface="Calibri" panose="020F0502020204030204" pitchFamily="34" charset="0"/>
              </a:rPr>
              <a:t>(6), 1068-1076. doi:10.1093/</a:t>
            </a:r>
            <a:r>
              <a:rPr lang="en-US" dirty="0" err="1">
                <a:latin typeface="Calibri" panose="020F0502020204030204" pitchFamily="34" charset="0"/>
                <a:ea typeface="Calibri" panose="020F0502020204030204" pitchFamily="34" charset="0"/>
              </a:rPr>
              <a:t>jamia</a:t>
            </a:r>
            <a:r>
              <a:rPr lang="en-US" dirty="0">
                <a:latin typeface="Calibri" panose="020F0502020204030204" pitchFamily="34" charset="0"/>
                <a:ea typeface="Calibri" panose="020F0502020204030204" pitchFamily="34" charset="0"/>
              </a:rPr>
              <a:t>/ocw005</a:t>
            </a:r>
          </a:p>
        </p:txBody>
      </p:sp>
    </p:spTree>
    <p:extLst>
      <p:ext uri="{BB962C8B-B14F-4D97-AF65-F5344CB8AC3E}">
        <p14:creationId xmlns:p14="http://schemas.microsoft.com/office/powerpoint/2010/main" val="359305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EA73-D77D-4DFC-9A54-2E83464E92D1}"/>
              </a:ext>
            </a:extLst>
          </p:cNvPr>
          <p:cNvSpPr>
            <a:spLocks noGrp="1"/>
          </p:cNvSpPr>
          <p:nvPr>
            <p:ph type="title"/>
          </p:nvPr>
        </p:nvSpPr>
        <p:spPr/>
        <p:txBody>
          <a:bodyPr/>
          <a:lstStyle/>
          <a:p>
            <a:pPr algn="ctr"/>
            <a:r>
              <a:rPr lang="en-US" dirty="0"/>
              <a:t>BONUS ROUND</a:t>
            </a:r>
          </a:p>
        </p:txBody>
      </p:sp>
      <p:pic>
        <p:nvPicPr>
          <p:cNvPr id="1026" name="Picture 2" descr="Machine generated alternative text:&#10;Madigan Search Center Search Results &#10;• Madigan Portal &#10;All Sites &#10;data &#10;No refinements available &#10;People &#10;Preferences &#10;Advanced &#10;We did not find any results for data. &#10;Suggestions: &#10;• Ensure words are spelled correctly. &#10;Try using synonyms or related searches. &#10;Try broadening your search by searching from a different site. &#10;Try removing search refinements or using more general keywords. &#10;• Find a person related to your search with people search. &#10;Additional resources: &#10;• Get additional search tips by visiting Search Help &#10;If you cannot find a page that you know exists, contact your administrator. ">
            <a:extLst>
              <a:ext uri="{FF2B5EF4-FFF2-40B4-BE49-F238E27FC236}">
                <a16:creationId xmlns:a16="http://schemas.microsoft.com/office/drawing/2014/main" id="{92D67776-C23C-4CE7-9110-5FAD22A643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519"/>
          <a:stretch/>
        </p:blipFill>
        <p:spPr bwMode="auto">
          <a:xfrm>
            <a:off x="1282599" y="2348578"/>
            <a:ext cx="9788848" cy="4023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4E0A1C-0FB9-45C0-9CBF-6AA1CE30C655}"/>
              </a:ext>
            </a:extLst>
          </p:cNvPr>
          <p:cNvSpPr txBox="1"/>
          <p:nvPr/>
        </p:nvSpPr>
        <p:spPr>
          <a:xfrm>
            <a:off x="2952415" y="1336745"/>
            <a:ext cx="6287170" cy="707886"/>
          </a:xfrm>
          <a:prstGeom prst="rect">
            <a:avLst/>
          </a:prstGeom>
          <a:noFill/>
        </p:spPr>
        <p:txBody>
          <a:bodyPr wrap="none" rtlCol="0">
            <a:spAutoFit/>
          </a:bodyPr>
          <a:lstStyle/>
          <a:p>
            <a:r>
              <a:rPr lang="en-US" sz="4000" dirty="0"/>
              <a:t>Can you find Madigan’s data?</a:t>
            </a:r>
          </a:p>
        </p:txBody>
      </p:sp>
    </p:spTree>
    <p:extLst>
      <p:ext uri="{BB962C8B-B14F-4D97-AF65-F5344CB8AC3E}">
        <p14:creationId xmlns:p14="http://schemas.microsoft.com/office/powerpoint/2010/main" val="118469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4"/>
                                        </p:tgtEl>
                                      </p:cBhvr>
                                    </p:animEffect>
                                    <p:animScale>
                                      <p:cBhvr>
                                        <p:cTn id="7" dur="50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6B9E-0151-4026-BCD2-DA5A531CB667}"/>
              </a:ext>
            </a:extLst>
          </p:cNvPr>
          <p:cNvSpPr>
            <a:spLocks noGrp="1"/>
          </p:cNvSpPr>
          <p:nvPr>
            <p:ph type="title"/>
          </p:nvPr>
        </p:nvSpPr>
        <p:spPr/>
        <p:txBody>
          <a:bodyPr/>
          <a:lstStyle/>
          <a:p>
            <a:pPr algn="ctr"/>
            <a:r>
              <a:rPr lang="en-US" b="1" dirty="0"/>
              <a:t>And Finally, A Quick Review ...</a:t>
            </a:r>
          </a:p>
        </p:txBody>
      </p:sp>
    </p:spTree>
    <p:extLst>
      <p:ext uri="{BB962C8B-B14F-4D97-AF65-F5344CB8AC3E}">
        <p14:creationId xmlns:p14="http://schemas.microsoft.com/office/powerpoint/2010/main" val="1917554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D4BF-C401-4632-8D00-39BA23A16E32}"/>
              </a:ext>
            </a:extLst>
          </p:cNvPr>
          <p:cNvSpPr>
            <a:spLocks noGrp="1"/>
          </p:cNvSpPr>
          <p:nvPr>
            <p:ph type="title"/>
          </p:nvPr>
        </p:nvSpPr>
        <p:spPr/>
        <p:txBody>
          <a:bodyPr/>
          <a:lstStyle/>
          <a:p>
            <a:pPr algn="ctr"/>
            <a:r>
              <a:rPr lang="en-US" dirty="0"/>
              <a:t>The Five Rights of Clinical Decision Support</a:t>
            </a:r>
          </a:p>
        </p:txBody>
      </p:sp>
      <p:pic>
        <p:nvPicPr>
          <p:cNvPr id="2050" name="Picture 2" descr="Cat bite &#10;Template / Favorites / Search Results &#10;TOXIC REACTION TO VENOM OF CATERPILLARS &#10;Find Non &#10;989.5 ">
            <a:extLst>
              <a:ext uri="{FF2B5EF4-FFF2-40B4-BE49-F238E27FC236}">
                <a16:creationId xmlns:a16="http://schemas.microsoft.com/office/drawing/2014/main" id="{65AC6526-B55C-477D-A513-92B4F4202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830854"/>
            <a:ext cx="7943850" cy="8953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3E9AF8-776A-42A6-9F23-2A54986294A4}"/>
              </a:ext>
            </a:extLst>
          </p:cNvPr>
          <p:cNvSpPr txBox="1"/>
          <p:nvPr/>
        </p:nvSpPr>
        <p:spPr>
          <a:xfrm>
            <a:off x="3221885" y="1614439"/>
            <a:ext cx="5506572" cy="646331"/>
          </a:xfrm>
          <a:prstGeom prst="rect">
            <a:avLst/>
          </a:prstGeom>
          <a:noFill/>
        </p:spPr>
        <p:txBody>
          <a:bodyPr wrap="none" rtlCol="0">
            <a:spAutoFit/>
          </a:bodyPr>
          <a:lstStyle/>
          <a:p>
            <a:r>
              <a:rPr lang="en-US" sz="3600" dirty="0"/>
              <a:t>THE RIGHT INFORMATION ...</a:t>
            </a:r>
          </a:p>
        </p:txBody>
      </p:sp>
      <p:sp>
        <p:nvSpPr>
          <p:cNvPr id="4" name="TextBox 3">
            <a:extLst>
              <a:ext uri="{FF2B5EF4-FFF2-40B4-BE49-F238E27FC236}">
                <a16:creationId xmlns:a16="http://schemas.microsoft.com/office/drawing/2014/main" id="{F9C740B7-3FD3-4720-BA27-597BEA5A6F97}"/>
              </a:ext>
            </a:extLst>
          </p:cNvPr>
          <p:cNvSpPr txBox="1"/>
          <p:nvPr/>
        </p:nvSpPr>
        <p:spPr>
          <a:xfrm>
            <a:off x="3777469" y="5741043"/>
            <a:ext cx="3988528" cy="369332"/>
          </a:xfrm>
          <a:prstGeom prst="rect">
            <a:avLst/>
          </a:prstGeom>
          <a:noFill/>
        </p:spPr>
        <p:txBody>
          <a:bodyPr wrap="none" rtlCol="0">
            <a:spAutoFit/>
          </a:bodyPr>
          <a:lstStyle/>
          <a:p>
            <a:r>
              <a:rPr lang="en-US" i="1" dirty="0"/>
              <a:t>Yes, that’s exactly what I was looking for.</a:t>
            </a:r>
          </a:p>
        </p:txBody>
      </p:sp>
    </p:spTree>
    <p:extLst>
      <p:ext uri="{BB962C8B-B14F-4D97-AF65-F5344CB8AC3E}">
        <p14:creationId xmlns:p14="http://schemas.microsoft.com/office/powerpoint/2010/main" val="2720872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D4BF-C401-4632-8D00-39BA23A16E32}"/>
              </a:ext>
            </a:extLst>
          </p:cNvPr>
          <p:cNvSpPr>
            <a:spLocks noGrp="1"/>
          </p:cNvSpPr>
          <p:nvPr>
            <p:ph type="title"/>
          </p:nvPr>
        </p:nvSpPr>
        <p:spPr/>
        <p:txBody>
          <a:bodyPr/>
          <a:lstStyle/>
          <a:p>
            <a:pPr algn="ctr"/>
            <a:r>
              <a:rPr lang="en-US" dirty="0"/>
              <a:t>The Five Rights of Clinical Decision Support</a:t>
            </a:r>
          </a:p>
        </p:txBody>
      </p:sp>
      <p:sp>
        <p:nvSpPr>
          <p:cNvPr id="3" name="TextBox 2">
            <a:extLst>
              <a:ext uri="{FF2B5EF4-FFF2-40B4-BE49-F238E27FC236}">
                <a16:creationId xmlns:a16="http://schemas.microsoft.com/office/drawing/2014/main" id="{163E9AF8-776A-42A6-9F23-2A54986294A4}"/>
              </a:ext>
            </a:extLst>
          </p:cNvPr>
          <p:cNvSpPr txBox="1"/>
          <p:nvPr/>
        </p:nvSpPr>
        <p:spPr>
          <a:xfrm>
            <a:off x="3580700" y="1653098"/>
            <a:ext cx="4280659" cy="646331"/>
          </a:xfrm>
          <a:prstGeom prst="rect">
            <a:avLst/>
          </a:prstGeom>
          <a:noFill/>
        </p:spPr>
        <p:txBody>
          <a:bodyPr wrap="none" rtlCol="0">
            <a:spAutoFit/>
          </a:bodyPr>
          <a:lstStyle/>
          <a:p>
            <a:r>
              <a:rPr lang="en-US" sz="3600" dirty="0"/>
              <a:t>THE RIGHT PERSON ...</a:t>
            </a:r>
          </a:p>
        </p:txBody>
      </p:sp>
      <p:pic>
        <p:nvPicPr>
          <p:cNvPr id="4" name="Picture 3">
            <a:extLst>
              <a:ext uri="{FF2B5EF4-FFF2-40B4-BE49-F238E27FC236}">
                <a16:creationId xmlns:a16="http://schemas.microsoft.com/office/drawing/2014/main" id="{F946642B-FB47-4F77-85DF-A82B1140F219}"/>
              </a:ext>
            </a:extLst>
          </p:cNvPr>
          <p:cNvPicPr>
            <a:picLocks noChangeAspect="1"/>
          </p:cNvPicPr>
          <p:nvPr/>
        </p:nvPicPr>
        <p:blipFill>
          <a:blip r:embed="rId2"/>
          <a:stretch>
            <a:fillRect/>
          </a:stretch>
        </p:blipFill>
        <p:spPr>
          <a:xfrm>
            <a:off x="1986036" y="2782669"/>
            <a:ext cx="7991002" cy="646331"/>
          </a:xfrm>
          <a:prstGeom prst="rect">
            <a:avLst/>
          </a:prstGeom>
        </p:spPr>
      </p:pic>
      <p:sp>
        <p:nvSpPr>
          <p:cNvPr id="5" name="TextBox 4">
            <a:extLst>
              <a:ext uri="{FF2B5EF4-FFF2-40B4-BE49-F238E27FC236}">
                <a16:creationId xmlns:a16="http://schemas.microsoft.com/office/drawing/2014/main" id="{A7D297AE-265E-4AA9-A7E2-9D14E5CEA877}"/>
              </a:ext>
            </a:extLst>
          </p:cNvPr>
          <p:cNvSpPr txBox="1"/>
          <p:nvPr/>
        </p:nvSpPr>
        <p:spPr>
          <a:xfrm>
            <a:off x="4053008" y="5830514"/>
            <a:ext cx="3336041" cy="369332"/>
          </a:xfrm>
          <a:prstGeom prst="rect">
            <a:avLst/>
          </a:prstGeom>
          <a:noFill/>
        </p:spPr>
        <p:txBody>
          <a:bodyPr wrap="none" rtlCol="0">
            <a:spAutoFit/>
          </a:bodyPr>
          <a:lstStyle/>
          <a:p>
            <a:r>
              <a:rPr lang="en-US" i="1" dirty="0"/>
              <a:t>Who’s doing what to whom now?</a:t>
            </a:r>
          </a:p>
        </p:txBody>
      </p:sp>
    </p:spTree>
    <p:extLst>
      <p:ext uri="{BB962C8B-B14F-4D97-AF65-F5344CB8AC3E}">
        <p14:creationId xmlns:p14="http://schemas.microsoft.com/office/powerpoint/2010/main" val="827550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D4BF-C401-4632-8D00-39BA23A16E32}"/>
              </a:ext>
            </a:extLst>
          </p:cNvPr>
          <p:cNvSpPr>
            <a:spLocks noGrp="1"/>
          </p:cNvSpPr>
          <p:nvPr>
            <p:ph type="title"/>
          </p:nvPr>
        </p:nvSpPr>
        <p:spPr/>
        <p:txBody>
          <a:bodyPr/>
          <a:lstStyle/>
          <a:p>
            <a:pPr algn="ctr"/>
            <a:r>
              <a:rPr lang="en-US" dirty="0"/>
              <a:t>The Five Rights of Clinical Decision Support</a:t>
            </a:r>
          </a:p>
        </p:txBody>
      </p:sp>
      <p:sp>
        <p:nvSpPr>
          <p:cNvPr id="3" name="TextBox 2">
            <a:extLst>
              <a:ext uri="{FF2B5EF4-FFF2-40B4-BE49-F238E27FC236}">
                <a16:creationId xmlns:a16="http://schemas.microsoft.com/office/drawing/2014/main" id="{163E9AF8-776A-42A6-9F23-2A54986294A4}"/>
              </a:ext>
            </a:extLst>
          </p:cNvPr>
          <p:cNvSpPr txBox="1"/>
          <p:nvPr/>
        </p:nvSpPr>
        <p:spPr>
          <a:xfrm>
            <a:off x="969903" y="2828835"/>
            <a:ext cx="3856739" cy="1200329"/>
          </a:xfrm>
          <a:prstGeom prst="rect">
            <a:avLst/>
          </a:prstGeom>
          <a:noFill/>
        </p:spPr>
        <p:txBody>
          <a:bodyPr wrap="square" rtlCol="0">
            <a:spAutoFit/>
          </a:bodyPr>
          <a:lstStyle/>
          <a:p>
            <a:r>
              <a:rPr lang="en-US" sz="3600" dirty="0"/>
              <a:t>THE RIGHT </a:t>
            </a:r>
          </a:p>
          <a:p>
            <a:r>
              <a:rPr lang="en-US" sz="3600" dirty="0"/>
              <a:t>INTERVENTION ...</a:t>
            </a:r>
          </a:p>
        </p:txBody>
      </p:sp>
      <p:pic>
        <p:nvPicPr>
          <p:cNvPr id="5124" name="Picture 4" descr="1 ary, civilian medical personnel &#10;Scott Flewellyn, center right, a medical student, inserts a vaccination into a patien?s knee. Capt. (Dr. &#10;Dylan Tracy, left, a Family Medicine residency student, observes the injection, while Capt. (Dr.) T &#10;Smith, a faculty member, guides the process and mentors the students. The residency program is &#10;in which residents work with patients and are able to be guided and mentored by experienced ">
            <a:extLst>
              <a:ext uri="{FF2B5EF4-FFF2-40B4-BE49-F238E27FC236}">
                <a16:creationId xmlns:a16="http://schemas.microsoft.com/office/drawing/2014/main" id="{2E503ACF-28D4-41F7-9DC5-DC6A89492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12" y="1376321"/>
            <a:ext cx="6275848" cy="5245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4216B2-AE6A-4ED0-8F83-52B5477FCE7C}"/>
              </a:ext>
            </a:extLst>
          </p:cNvPr>
          <p:cNvSpPr txBox="1"/>
          <p:nvPr/>
        </p:nvSpPr>
        <p:spPr>
          <a:xfrm>
            <a:off x="748240" y="5891514"/>
            <a:ext cx="3881127" cy="369332"/>
          </a:xfrm>
          <a:prstGeom prst="rect">
            <a:avLst/>
          </a:prstGeom>
          <a:noFill/>
        </p:spPr>
        <p:txBody>
          <a:bodyPr wrap="none" rtlCol="0">
            <a:spAutoFit/>
          </a:bodyPr>
          <a:lstStyle/>
          <a:p>
            <a:r>
              <a:rPr lang="en-US" i="1" dirty="0"/>
              <a:t>No wonder people don’t trust vaccines.</a:t>
            </a:r>
          </a:p>
        </p:txBody>
      </p:sp>
    </p:spTree>
    <p:extLst>
      <p:ext uri="{BB962C8B-B14F-4D97-AF65-F5344CB8AC3E}">
        <p14:creationId xmlns:p14="http://schemas.microsoft.com/office/powerpoint/2010/main" val="215124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1A66-1415-4869-B07F-CD4EFA7B54A3}"/>
              </a:ext>
            </a:extLst>
          </p:cNvPr>
          <p:cNvSpPr>
            <a:spLocks noGrp="1"/>
          </p:cNvSpPr>
          <p:nvPr>
            <p:ph type="title"/>
          </p:nvPr>
        </p:nvSpPr>
        <p:spPr/>
        <p:txBody>
          <a:bodyPr/>
          <a:lstStyle/>
          <a:p>
            <a:pPr algn="ctr"/>
            <a:r>
              <a:rPr lang="en-US" dirty="0"/>
              <a:t>Why You Should Care:</a:t>
            </a:r>
          </a:p>
        </p:txBody>
      </p:sp>
      <p:sp>
        <p:nvSpPr>
          <p:cNvPr id="3" name="Content Placeholder 2">
            <a:extLst>
              <a:ext uri="{FF2B5EF4-FFF2-40B4-BE49-F238E27FC236}">
                <a16:creationId xmlns:a16="http://schemas.microsoft.com/office/drawing/2014/main" id="{698CE23F-FB46-4B53-BA5F-62FCF2287ADF}"/>
              </a:ext>
            </a:extLst>
          </p:cNvPr>
          <p:cNvSpPr>
            <a:spLocks noGrp="1"/>
          </p:cNvSpPr>
          <p:nvPr>
            <p:ph idx="1"/>
          </p:nvPr>
        </p:nvSpPr>
        <p:spPr/>
        <p:txBody>
          <a:bodyPr/>
          <a:lstStyle/>
          <a:p>
            <a:r>
              <a:rPr lang="en-US" dirty="0"/>
              <a:t>The Brigham and Women’s Hospital team surveyed 29 CMIOs:</a:t>
            </a:r>
          </a:p>
        </p:txBody>
      </p:sp>
      <p:graphicFrame>
        <p:nvGraphicFramePr>
          <p:cNvPr id="6" name="Table 5">
            <a:extLst>
              <a:ext uri="{FF2B5EF4-FFF2-40B4-BE49-F238E27FC236}">
                <a16:creationId xmlns:a16="http://schemas.microsoft.com/office/drawing/2014/main" id="{F435B11C-ECA8-40FF-9E24-09D642A25DBA}"/>
              </a:ext>
            </a:extLst>
          </p:cNvPr>
          <p:cNvGraphicFramePr>
            <a:graphicFrameLocks noGrp="1"/>
          </p:cNvGraphicFramePr>
          <p:nvPr>
            <p:extLst>
              <p:ext uri="{D42A27DB-BD31-4B8C-83A1-F6EECF244321}">
                <p14:modId xmlns:p14="http://schemas.microsoft.com/office/powerpoint/2010/main" val="517064037"/>
              </p:ext>
            </p:extLst>
          </p:nvPr>
        </p:nvGraphicFramePr>
        <p:xfrm>
          <a:off x="514927" y="2651905"/>
          <a:ext cx="5128492" cy="2123440"/>
        </p:xfrm>
        <a:graphic>
          <a:graphicData uri="http://schemas.openxmlformats.org/drawingml/2006/table">
            <a:tbl>
              <a:tblPr firstRow="1" bandRow="1">
                <a:tableStyleId>{5C22544A-7EE6-4342-B048-85BDC9FD1C3A}</a:tableStyleId>
              </a:tblPr>
              <a:tblGrid>
                <a:gridCol w="3364345">
                  <a:extLst>
                    <a:ext uri="{9D8B030D-6E8A-4147-A177-3AD203B41FA5}">
                      <a16:colId xmlns:a16="http://schemas.microsoft.com/office/drawing/2014/main" val="2671756047"/>
                    </a:ext>
                  </a:extLst>
                </a:gridCol>
                <a:gridCol w="1764147">
                  <a:extLst>
                    <a:ext uri="{9D8B030D-6E8A-4147-A177-3AD203B41FA5}">
                      <a16:colId xmlns:a16="http://schemas.microsoft.com/office/drawing/2014/main" val="2547187106"/>
                    </a:ext>
                  </a:extLst>
                </a:gridCol>
              </a:tblGrid>
              <a:tr h="370840">
                <a:tc>
                  <a:txBody>
                    <a:bodyPr/>
                    <a:lstStyle/>
                    <a:p>
                      <a:pPr algn="ctr"/>
                      <a:r>
                        <a:rPr lang="en-US" dirty="0"/>
                        <a:t>How often has your site experienced CDSS malfunctions?</a:t>
                      </a:r>
                    </a:p>
                  </a:txBody>
                  <a:tcPr/>
                </a:tc>
                <a:tc>
                  <a:txBody>
                    <a:bodyPr/>
                    <a:lstStyle/>
                    <a:p>
                      <a:pPr algn="ctr"/>
                      <a:r>
                        <a:rPr lang="en-US" dirty="0"/>
                        <a:t>N (%)</a:t>
                      </a:r>
                    </a:p>
                  </a:txBody>
                  <a:tcPr/>
                </a:tc>
                <a:extLst>
                  <a:ext uri="{0D108BD9-81ED-4DB2-BD59-A6C34878D82A}">
                    <a16:rowId xmlns:a16="http://schemas.microsoft.com/office/drawing/2014/main" val="3930941734"/>
                  </a:ext>
                </a:extLst>
              </a:tr>
              <a:tr h="370840">
                <a:tc>
                  <a:txBody>
                    <a:bodyPr/>
                    <a:lstStyle/>
                    <a:p>
                      <a:r>
                        <a:rPr lang="en-US" dirty="0"/>
                        <a:t>4 or more times a year</a:t>
                      </a:r>
                    </a:p>
                  </a:txBody>
                  <a:tcPr/>
                </a:tc>
                <a:tc>
                  <a:txBody>
                    <a:bodyPr/>
                    <a:lstStyle/>
                    <a:p>
                      <a:r>
                        <a:rPr lang="en-US" dirty="0"/>
                        <a:t>11 (38%)</a:t>
                      </a:r>
                    </a:p>
                  </a:txBody>
                  <a:tcPr/>
                </a:tc>
                <a:extLst>
                  <a:ext uri="{0D108BD9-81ED-4DB2-BD59-A6C34878D82A}">
                    <a16:rowId xmlns:a16="http://schemas.microsoft.com/office/drawing/2014/main" val="1663720390"/>
                  </a:ext>
                </a:extLst>
              </a:tr>
              <a:tr h="370840">
                <a:tc>
                  <a:txBody>
                    <a:bodyPr/>
                    <a:lstStyle/>
                    <a:p>
                      <a:r>
                        <a:rPr lang="en-US" dirty="0"/>
                        <a:t>1-6 times a year</a:t>
                      </a:r>
                    </a:p>
                  </a:txBody>
                  <a:tcPr/>
                </a:tc>
                <a:tc>
                  <a:txBody>
                    <a:bodyPr/>
                    <a:lstStyle/>
                    <a:p>
                      <a:r>
                        <a:rPr lang="en-US" dirty="0"/>
                        <a:t>8 (28%)</a:t>
                      </a:r>
                    </a:p>
                  </a:txBody>
                  <a:tcPr/>
                </a:tc>
                <a:extLst>
                  <a:ext uri="{0D108BD9-81ED-4DB2-BD59-A6C34878D82A}">
                    <a16:rowId xmlns:a16="http://schemas.microsoft.com/office/drawing/2014/main" val="3683770102"/>
                  </a:ext>
                </a:extLst>
              </a:tr>
              <a:tr h="370840">
                <a:tc>
                  <a:txBody>
                    <a:bodyPr/>
                    <a:lstStyle/>
                    <a:p>
                      <a:r>
                        <a:rPr lang="en-US" dirty="0"/>
                        <a:t>Less than 1 time a year</a:t>
                      </a:r>
                    </a:p>
                  </a:txBody>
                  <a:tcPr/>
                </a:tc>
                <a:tc>
                  <a:txBody>
                    <a:bodyPr/>
                    <a:lstStyle/>
                    <a:p>
                      <a:r>
                        <a:rPr lang="en-US" dirty="0"/>
                        <a:t>8 (28%)</a:t>
                      </a:r>
                    </a:p>
                  </a:txBody>
                  <a:tcPr/>
                </a:tc>
                <a:extLst>
                  <a:ext uri="{0D108BD9-81ED-4DB2-BD59-A6C34878D82A}">
                    <a16:rowId xmlns:a16="http://schemas.microsoft.com/office/drawing/2014/main" val="2332365961"/>
                  </a:ext>
                </a:extLst>
              </a:tr>
              <a:tr h="370840">
                <a:tc>
                  <a:txBody>
                    <a:bodyPr/>
                    <a:lstStyle/>
                    <a:p>
                      <a:r>
                        <a:rPr lang="en-US" dirty="0"/>
                        <a:t>Never</a:t>
                      </a:r>
                    </a:p>
                  </a:txBody>
                  <a:tcPr/>
                </a:tc>
                <a:tc>
                  <a:txBody>
                    <a:bodyPr/>
                    <a:lstStyle/>
                    <a:p>
                      <a:r>
                        <a:rPr lang="en-US" dirty="0"/>
                        <a:t>2 (7%)</a:t>
                      </a:r>
                    </a:p>
                  </a:txBody>
                  <a:tcPr/>
                </a:tc>
                <a:extLst>
                  <a:ext uri="{0D108BD9-81ED-4DB2-BD59-A6C34878D82A}">
                    <a16:rowId xmlns:a16="http://schemas.microsoft.com/office/drawing/2014/main" val="713388349"/>
                  </a:ext>
                </a:extLst>
              </a:tr>
            </a:tbl>
          </a:graphicData>
        </a:graphic>
      </p:graphicFrame>
      <p:graphicFrame>
        <p:nvGraphicFramePr>
          <p:cNvPr id="7" name="Table 6">
            <a:extLst>
              <a:ext uri="{FF2B5EF4-FFF2-40B4-BE49-F238E27FC236}">
                <a16:creationId xmlns:a16="http://schemas.microsoft.com/office/drawing/2014/main" id="{0A547DA9-EAD5-4D3D-A88E-E437068E305F}"/>
              </a:ext>
            </a:extLst>
          </p:cNvPr>
          <p:cNvGraphicFramePr>
            <a:graphicFrameLocks noGrp="1"/>
          </p:cNvGraphicFramePr>
          <p:nvPr>
            <p:extLst>
              <p:ext uri="{D42A27DB-BD31-4B8C-83A1-F6EECF244321}">
                <p14:modId xmlns:p14="http://schemas.microsoft.com/office/powerpoint/2010/main" val="3983591396"/>
              </p:ext>
            </p:extLst>
          </p:nvPr>
        </p:nvGraphicFramePr>
        <p:xfrm>
          <a:off x="6096000" y="2652974"/>
          <a:ext cx="5467928" cy="3042920"/>
        </p:xfrm>
        <a:graphic>
          <a:graphicData uri="http://schemas.openxmlformats.org/drawingml/2006/table">
            <a:tbl>
              <a:tblPr firstRow="1" bandRow="1">
                <a:tableStyleId>{5C22544A-7EE6-4342-B048-85BDC9FD1C3A}</a:tableStyleId>
              </a:tblPr>
              <a:tblGrid>
                <a:gridCol w="4285672">
                  <a:extLst>
                    <a:ext uri="{9D8B030D-6E8A-4147-A177-3AD203B41FA5}">
                      <a16:colId xmlns:a16="http://schemas.microsoft.com/office/drawing/2014/main" val="141139758"/>
                    </a:ext>
                  </a:extLst>
                </a:gridCol>
                <a:gridCol w="1182256">
                  <a:extLst>
                    <a:ext uri="{9D8B030D-6E8A-4147-A177-3AD203B41FA5}">
                      <a16:colId xmlns:a16="http://schemas.microsoft.com/office/drawing/2014/main" val="3367714089"/>
                    </a:ext>
                  </a:extLst>
                </a:gridCol>
              </a:tblGrid>
              <a:tr h="313711">
                <a:tc>
                  <a:txBody>
                    <a:bodyPr/>
                    <a:lstStyle/>
                    <a:p>
                      <a:r>
                        <a:rPr lang="en-US" dirty="0"/>
                        <a:t>How confident are you that your existing processes and procedures are sufficient to prevent or detect all CDSS malfunctions before they reach the user?</a:t>
                      </a:r>
                    </a:p>
                  </a:txBody>
                  <a:tcPr/>
                </a:tc>
                <a:tc>
                  <a:txBody>
                    <a:bodyPr/>
                    <a:lstStyle/>
                    <a:p>
                      <a:pPr algn="ctr"/>
                      <a:r>
                        <a:rPr lang="en-US" dirty="0"/>
                        <a:t>N (%)</a:t>
                      </a:r>
                    </a:p>
                  </a:txBody>
                  <a:tcPr/>
                </a:tc>
                <a:extLst>
                  <a:ext uri="{0D108BD9-81ED-4DB2-BD59-A6C34878D82A}">
                    <a16:rowId xmlns:a16="http://schemas.microsoft.com/office/drawing/2014/main" val="1594505919"/>
                  </a:ext>
                </a:extLst>
              </a:tr>
              <a:tr h="370840">
                <a:tc>
                  <a:txBody>
                    <a:bodyPr/>
                    <a:lstStyle/>
                    <a:p>
                      <a:r>
                        <a:rPr lang="en-US" dirty="0"/>
                        <a:t>Totally confident</a:t>
                      </a:r>
                    </a:p>
                  </a:txBody>
                  <a:tcPr/>
                </a:tc>
                <a:tc>
                  <a:txBody>
                    <a:bodyPr/>
                    <a:lstStyle/>
                    <a:p>
                      <a:r>
                        <a:rPr lang="en-US" dirty="0"/>
                        <a:t>0 (0%)</a:t>
                      </a:r>
                    </a:p>
                  </a:txBody>
                  <a:tcPr/>
                </a:tc>
                <a:extLst>
                  <a:ext uri="{0D108BD9-81ED-4DB2-BD59-A6C34878D82A}">
                    <a16:rowId xmlns:a16="http://schemas.microsoft.com/office/drawing/2014/main" val="2904638797"/>
                  </a:ext>
                </a:extLst>
              </a:tr>
              <a:tr h="370840">
                <a:tc>
                  <a:txBody>
                    <a:bodyPr/>
                    <a:lstStyle/>
                    <a:p>
                      <a:r>
                        <a:rPr lang="en-US" dirty="0"/>
                        <a:t>Very confident</a:t>
                      </a:r>
                    </a:p>
                  </a:txBody>
                  <a:tcPr/>
                </a:tc>
                <a:tc>
                  <a:txBody>
                    <a:bodyPr/>
                    <a:lstStyle/>
                    <a:p>
                      <a:r>
                        <a:rPr lang="en-US" dirty="0"/>
                        <a:t>2 (7%)</a:t>
                      </a:r>
                    </a:p>
                  </a:txBody>
                  <a:tcPr/>
                </a:tc>
                <a:extLst>
                  <a:ext uri="{0D108BD9-81ED-4DB2-BD59-A6C34878D82A}">
                    <a16:rowId xmlns:a16="http://schemas.microsoft.com/office/drawing/2014/main" val="3126604652"/>
                  </a:ext>
                </a:extLst>
              </a:tr>
              <a:tr h="370840">
                <a:tc>
                  <a:txBody>
                    <a:bodyPr/>
                    <a:lstStyle/>
                    <a:p>
                      <a:r>
                        <a:rPr lang="en-US" dirty="0"/>
                        <a:t>Somewhat confident</a:t>
                      </a:r>
                    </a:p>
                  </a:txBody>
                  <a:tcPr/>
                </a:tc>
                <a:tc>
                  <a:txBody>
                    <a:bodyPr/>
                    <a:lstStyle/>
                    <a:p>
                      <a:r>
                        <a:rPr lang="en-US" dirty="0"/>
                        <a:t>7 (24%)</a:t>
                      </a:r>
                    </a:p>
                  </a:txBody>
                  <a:tcPr/>
                </a:tc>
                <a:extLst>
                  <a:ext uri="{0D108BD9-81ED-4DB2-BD59-A6C34878D82A}">
                    <a16:rowId xmlns:a16="http://schemas.microsoft.com/office/drawing/2014/main" val="3692198855"/>
                  </a:ext>
                </a:extLst>
              </a:tr>
              <a:tr h="370840">
                <a:tc>
                  <a:txBody>
                    <a:bodyPr/>
                    <a:lstStyle/>
                    <a:p>
                      <a:r>
                        <a:rPr lang="en-US" dirty="0"/>
                        <a:t>Not very confident</a:t>
                      </a:r>
                    </a:p>
                  </a:txBody>
                  <a:tcPr/>
                </a:tc>
                <a:tc>
                  <a:txBody>
                    <a:bodyPr/>
                    <a:lstStyle/>
                    <a:p>
                      <a:r>
                        <a:rPr lang="en-US" dirty="0"/>
                        <a:t>12 (41%)</a:t>
                      </a:r>
                    </a:p>
                  </a:txBody>
                  <a:tcPr/>
                </a:tc>
                <a:extLst>
                  <a:ext uri="{0D108BD9-81ED-4DB2-BD59-A6C34878D82A}">
                    <a16:rowId xmlns:a16="http://schemas.microsoft.com/office/drawing/2014/main" val="158596797"/>
                  </a:ext>
                </a:extLst>
              </a:tr>
              <a:tr h="370840">
                <a:tc>
                  <a:txBody>
                    <a:bodyPr/>
                    <a:lstStyle/>
                    <a:p>
                      <a:r>
                        <a:rPr lang="en-US" dirty="0"/>
                        <a:t>Not at all confident</a:t>
                      </a:r>
                    </a:p>
                  </a:txBody>
                  <a:tcPr/>
                </a:tc>
                <a:tc>
                  <a:txBody>
                    <a:bodyPr/>
                    <a:lstStyle/>
                    <a:p>
                      <a:r>
                        <a:rPr lang="en-US" dirty="0"/>
                        <a:t>6 (21%)</a:t>
                      </a:r>
                    </a:p>
                  </a:txBody>
                  <a:tcPr/>
                </a:tc>
                <a:extLst>
                  <a:ext uri="{0D108BD9-81ED-4DB2-BD59-A6C34878D82A}">
                    <a16:rowId xmlns:a16="http://schemas.microsoft.com/office/drawing/2014/main" val="2516875244"/>
                  </a:ext>
                </a:extLst>
              </a:tr>
            </a:tbl>
          </a:graphicData>
        </a:graphic>
      </p:graphicFrame>
      <p:sp>
        <p:nvSpPr>
          <p:cNvPr id="8" name="TextBox 7">
            <a:extLst>
              <a:ext uri="{FF2B5EF4-FFF2-40B4-BE49-F238E27FC236}">
                <a16:creationId xmlns:a16="http://schemas.microsoft.com/office/drawing/2014/main" id="{1DA6A51B-351F-4451-AA7E-A80732BBF58C}"/>
              </a:ext>
            </a:extLst>
          </p:cNvPr>
          <p:cNvSpPr txBox="1"/>
          <p:nvPr/>
        </p:nvSpPr>
        <p:spPr>
          <a:xfrm>
            <a:off x="514927" y="4908884"/>
            <a:ext cx="5353710" cy="923330"/>
          </a:xfrm>
          <a:prstGeom prst="rect">
            <a:avLst/>
          </a:prstGeom>
          <a:noFill/>
        </p:spPr>
        <p:txBody>
          <a:bodyPr wrap="none" rtlCol="0">
            <a:spAutoFit/>
          </a:bodyPr>
          <a:lstStyle/>
          <a:p>
            <a:r>
              <a:rPr lang="en-US" b="1" dirty="0"/>
              <a:t>TLDR</a:t>
            </a:r>
            <a:r>
              <a:rPr lang="en-US" dirty="0"/>
              <a:t>: </a:t>
            </a:r>
          </a:p>
          <a:p>
            <a:r>
              <a:rPr lang="en-US" dirty="0"/>
              <a:t>Most institutions have multiple malfunctions and are </a:t>
            </a:r>
          </a:p>
          <a:p>
            <a:r>
              <a:rPr lang="en-US" dirty="0"/>
              <a:t>not confident in their ability to detect or prevent them.</a:t>
            </a:r>
          </a:p>
        </p:txBody>
      </p:sp>
      <p:sp>
        <p:nvSpPr>
          <p:cNvPr id="9" name="TextBox 8">
            <a:extLst>
              <a:ext uri="{FF2B5EF4-FFF2-40B4-BE49-F238E27FC236}">
                <a16:creationId xmlns:a16="http://schemas.microsoft.com/office/drawing/2014/main" id="{2CE5A351-4311-49E5-A5C2-5423EB169343}"/>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3864527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D4BF-C401-4632-8D00-39BA23A16E32}"/>
              </a:ext>
            </a:extLst>
          </p:cNvPr>
          <p:cNvSpPr>
            <a:spLocks noGrp="1"/>
          </p:cNvSpPr>
          <p:nvPr>
            <p:ph type="title"/>
          </p:nvPr>
        </p:nvSpPr>
        <p:spPr/>
        <p:txBody>
          <a:bodyPr/>
          <a:lstStyle/>
          <a:p>
            <a:pPr algn="ctr"/>
            <a:r>
              <a:rPr lang="en-US" dirty="0"/>
              <a:t>The Five Rights of Clinical Decision Support</a:t>
            </a:r>
          </a:p>
        </p:txBody>
      </p:sp>
      <p:sp>
        <p:nvSpPr>
          <p:cNvPr id="3" name="TextBox 2">
            <a:extLst>
              <a:ext uri="{FF2B5EF4-FFF2-40B4-BE49-F238E27FC236}">
                <a16:creationId xmlns:a16="http://schemas.microsoft.com/office/drawing/2014/main" id="{163E9AF8-776A-42A6-9F23-2A54986294A4}"/>
              </a:ext>
            </a:extLst>
          </p:cNvPr>
          <p:cNvSpPr txBox="1"/>
          <p:nvPr/>
        </p:nvSpPr>
        <p:spPr>
          <a:xfrm>
            <a:off x="3858492" y="1669013"/>
            <a:ext cx="4573688" cy="646331"/>
          </a:xfrm>
          <a:prstGeom prst="rect">
            <a:avLst/>
          </a:prstGeom>
          <a:noFill/>
        </p:spPr>
        <p:txBody>
          <a:bodyPr wrap="none" rtlCol="0">
            <a:spAutoFit/>
          </a:bodyPr>
          <a:lstStyle/>
          <a:p>
            <a:r>
              <a:rPr lang="en-US" sz="3600" dirty="0"/>
              <a:t>THE RIGHT CHANNEL ...</a:t>
            </a:r>
          </a:p>
        </p:txBody>
      </p:sp>
      <p:pic>
        <p:nvPicPr>
          <p:cNvPr id="4098" name="Picture 2" descr="Machine generated alternative text:&#10;CHALLENGES &#10;•o &#10;MODEL &#10;DECISION &#10;MAKING ">
            <a:extLst>
              <a:ext uri="{FF2B5EF4-FFF2-40B4-BE49-F238E27FC236}">
                <a16:creationId xmlns:a16="http://schemas.microsoft.com/office/drawing/2014/main" id="{F8FA5991-9D52-4C09-93AF-1ADC57279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1" y="2627673"/>
            <a:ext cx="12192000" cy="2863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27116A-9FA7-4D5D-8909-22601D848827}"/>
              </a:ext>
            </a:extLst>
          </p:cNvPr>
          <p:cNvSpPr txBox="1"/>
          <p:nvPr/>
        </p:nvSpPr>
        <p:spPr>
          <a:xfrm>
            <a:off x="4022991" y="6123543"/>
            <a:ext cx="4244688" cy="369332"/>
          </a:xfrm>
          <a:prstGeom prst="rect">
            <a:avLst/>
          </a:prstGeom>
          <a:noFill/>
        </p:spPr>
        <p:txBody>
          <a:bodyPr wrap="none" rtlCol="0">
            <a:spAutoFit/>
          </a:bodyPr>
          <a:lstStyle/>
          <a:p>
            <a:r>
              <a:rPr lang="en-US" i="1" dirty="0"/>
              <a:t>Is this really appropriate for your audience?</a:t>
            </a:r>
          </a:p>
        </p:txBody>
      </p:sp>
      <p:sp>
        <p:nvSpPr>
          <p:cNvPr id="5" name="TextBox 4">
            <a:extLst>
              <a:ext uri="{FF2B5EF4-FFF2-40B4-BE49-F238E27FC236}">
                <a16:creationId xmlns:a16="http://schemas.microsoft.com/office/drawing/2014/main" id="{615240DF-56B3-47F2-96A8-E7CA16AFFA0C}"/>
              </a:ext>
            </a:extLst>
          </p:cNvPr>
          <p:cNvSpPr txBox="1"/>
          <p:nvPr/>
        </p:nvSpPr>
        <p:spPr>
          <a:xfrm>
            <a:off x="1303080" y="5530534"/>
            <a:ext cx="9684511" cy="369332"/>
          </a:xfrm>
          <a:prstGeom prst="rect">
            <a:avLst/>
          </a:prstGeom>
          <a:noFill/>
        </p:spPr>
        <p:txBody>
          <a:bodyPr wrap="none" rtlCol="0">
            <a:spAutoFit/>
          </a:bodyPr>
          <a:lstStyle/>
          <a:p>
            <a:r>
              <a:rPr lang="en-US" dirty="0"/>
              <a:t>Picture abstract for: “Decision support systems for personalized and participative radiation oncology”</a:t>
            </a:r>
          </a:p>
        </p:txBody>
      </p:sp>
    </p:spTree>
    <p:extLst>
      <p:ext uri="{BB962C8B-B14F-4D97-AF65-F5344CB8AC3E}">
        <p14:creationId xmlns:p14="http://schemas.microsoft.com/office/powerpoint/2010/main" val="320186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D4BF-C401-4632-8D00-39BA23A16E32}"/>
              </a:ext>
            </a:extLst>
          </p:cNvPr>
          <p:cNvSpPr>
            <a:spLocks noGrp="1"/>
          </p:cNvSpPr>
          <p:nvPr>
            <p:ph type="title"/>
          </p:nvPr>
        </p:nvSpPr>
        <p:spPr/>
        <p:txBody>
          <a:bodyPr/>
          <a:lstStyle/>
          <a:p>
            <a:pPr algn="ctr"/>
            <a:r>
              <a:rPr lang="en-US" dirty="0"/>
              <a:t>The Five Rights of Clinical Decision Support</a:t>
            </a:r>
          </a:p>
        </p:txBody>
      </p:sp>
      <p:sp>
        <p:nvSpPr>
          <p:cNvPr id="3" name="TextBox 2">
            <a:extLst>
              <a:ext uri="{FF2B5EF4-FFF2-40B4-BE49-F238E27FC236}">
                <a16:creationId xmlns:a16="http://schemas.microsoft.com/office/drawing/2014/main" id="{163E9AF8-776A-42A6-9F23-2A54986294A4}"/>
              </a:ext>
            </a:extLst>
          </p:cNvPr>
          <p:cNvSpPr txBox="1"/>
          <p:nvPr/>
        </p:nvSpPr>
        <p:spPr>
          <a:xfrm>
            <a:off x="639075" y="2551837"/>
            <a:ext cx="2949077" cy="1754326"/>
          </a:xfrm>
          <a:prstGeom prst="rect">
            <a:avLst/>
          </a:prstGeom>
          <a:noFill/>
        </p:spPr>
        <p:txBody>
          <a:bodyPr wrap="none" rtlCol="0">
            <a:spAutoFit/>
          </a:bodyPr>
          <a:lstStyle/>
          <a:p>
            <a:r>
              <a:rPr lang="en-US" sz="3600" dirty="0"/>
              <a:t>THE RIGHT </a:t>
            </a:r>
          </a:p>
          <a:p>
            <a:r>
              <a:rPr lang="en-US" sz="3600" dirty="0"/>
              <a:t>TIME IN THE </a:t>
            </a:r>
          </a:p>
          <a:p>
            <a:r>
              <a:rPr lang="en-US" sz="3600" dirty="0"/>
              <a:t>WORKFLOW ...</a:t>
            </a:r>
          </a:p>
        </p:txBody>
      </p:sp>
      <p:pic>
        <p:nvPicPr>
          <p:cNvPr id="3076" name="Picture 4" descr="Machine generated alternative text:&#10;lCD-10 Documentation: External Causes of Injury&#10;Precyse&#10;Un iv’&#10;Documenting External&#10;Causes of Injury&#10;r7  &#10;A">
            <a:extLst>
              <a:ext uri="{FF2B5EF4-FFF2-40B4-BE49-F238E27FC236}">
                <a16:creationId xmlns:a16="http://schemas.microsoft.com/office/drawing/2014/main" id="{7014CA4F-7E1A-47AA-BA3E-FF4B08698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152" y="1388321"/>
            <a:ext cx="8393936" cy="527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65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5A09-B588-488C-B11E-722CFFF847BF}"/>
              </a:ext>
            </a:extLst>
          </p:cNvPr>
          <p:cNvSpPr>
            <a:spLocks noGrp="1"/>
          </p:cNvSpPr>
          <p:nvPr>
            <p:ph type="title"/>
          </p:nvPr>
        </p:nvSpPr>
        <p:spPr/>
        <p:txBody>
          <a:bodyPr/>
          <a:lstStyle/>
          <a:p>
            <a:pPr algn="ctr"/>
            <a:r>
              <a:rPr lang="en-US" dirty="0"/>
              <a:t>Case 1:  Thyroid Function Testing</a:t>
            </a:r>
          </a:p>
        </p:txBody>
      </p:sp>
      <p:sp>
        <p:nvSpPr>
          <p:cNvPr id="3" name="Content Placeholder 2">
            <a:extLst>
              <a:ext uri="{FF2B5EF4-FFF2-40B4-BE49-F238E27FC236}">
                <a16:creationId xmlns:a16="http://schemas.microsoft.com/office/drawing/2014/main" id="{4CD0F634-C403-462D-93BA-513546A66405}"/>
              </a:ext>
            </a:extLst>
          </p:cNvPr>
          <p:cNvSpPr>
            <a:spLocks noGrp="1"/>
          </p:cNvSpPr>
          <p:nvPr>
            <p:ph idx="1"/>
          </p:nvPr>
        </p:nvSpPr>
        <p:spPr>
          <a:xfrm>
            <a:off x="838200" y="1825625"/>
            <a:ext cx="5010150" cy="4351338"/>
          </a:xfrm>
        </p:spPr>
        <p:txBody>
          <a:bodyPr/>
          <a:lstStyle/>
          <a:p>
            <a:pPr marL="0" indent="0">
              <a:buNone/>
            </a:pPr>
            <a:r>
              <a:rPr lang="en-US" dirty="0"/>
              <a:t>During a vendor demonstration of medication-lab interactions for Brigham and Women’s Hospital’s EHR, an alert to order thyroid testing for patients on amiodarone failed to fire. </a:t>
            </a:r>
          </a:p>
          <a:p>
            <a:pPr marL="0" indent="0">
              <a:buNone/>
            </a:pPr>
            <a:endParaRPr lang="en-US" dirty="0"/>
          </a:p>
          <a:p>
            <a:pPr marL="0" indent="0">
              <a:buNone/>
            </a:pPr>
            <a:r>
              <a:rPr lang="en-US" dirty="0"/>
              <a:t>Investigation revealed that the malfunction had been present for over </a:t>
            </a:r>
            <a:r>
              <a:rPr lang="en-US" b="1" dirty="0"/>
              <a:t>two years</a:t>
            </a:r>
            <a:r>
              <a:rPr lang="en-US" dirty="0"/>
              <a:t>.</a:t>
            </a:r>
          </a:p>
          <a:p>
            <a:pPr marL="0" indent="0">
              <a:buNone/>
            </a:pPr>
            <a:endParaRPr lang="en-US" dirty="0"/>
          </a:p>
          <a:p>
            <a:pPr marL="0" indent="0">
              <a:buNone/>
            </a:pPr>
            <a:endParaRPr lang="en-US" dirty="0"/>
          </a:p>
        </p:txBody>
      </p:sp>
      <p:pic>
        <p:nvPicPr>
          <p:cNvPr id="1026" name="Picture 2" descr="https://i.kym-cdn.com/photos/images/original/000/499/286/8c6.jpg">
            <a:extLst>
              <a:ext uri="{FF2B5EF4-FFF2-40B4-BE49-F238E27FC236}">
                <a16:creationId xmlns:a16="http://schemas.microsoft.com/office/drawing/2014/main" id="{5ADDEFEC-6919-4D8A-ADC8-D6361473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652" y="1825625"/>
            <a:ext cx="5524500" cy="4048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D9CF8E-A758-48A1-8E5D-48635E4AA7A2}"/>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28553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7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6E33-9F8D-455A-9724-BFB1AD12C3C7}"/>
              </a:ext>
            </a:extLst>
          </p:cNvPr>
          <p:cNvSpPr>
            <a:spLocks noGrp="1"/>
          </p:cNvSpPr>
          <p:nvPr>
            <p:ph type="title"/>
          </p:nvPr>
        </p:nvSpPr>
        <p:spPr/>
        <p:txBody>
          <a:bodyPr/>
          <a:lstStyle/>
          <a:p>
            <a:pPr algn="ctr"/>
            <a:r>
              <a:rPr lang="en-US" dirty="0"/>
              <a:t>Case 1:  Thyroid Function Testing Alert Rule</a:t>
            </a:r>
          </a:p>
        </p:txBody>
      </p:sp>
      <p:pic>
        <p:nvPicPr>
          <p:cNvPr id="4" name="Content Placeholder 3">
            <a:extLst>
              <a:ext uri="{FF2B5EF4-FFF2-40B4-BE49-F238E27FC236}">
                <a16:creationId xmlns:a16="http://schemas.microsoft.com/office/drawing/2014/main" id="{1A80EA74-04FF-48D9-92C4-0DB3E9E28C9F}"/>
              </a:ext>
            </a:extLst>
          </p:cNvPr>
          <p:cNvPicPr>
            <a:picLocks noGrp="1" noChangeAspect="1"/>
          </p:cNvPicPr>
          <p:nvPr>
            <p:ph idx="1"/>
          </p:nvPr>
        </p:nvPicPr>
        <p:blipFill>
          <a:blip r:embed="rId2"/>
          <a:stretch>
            <a:fillRect/>
          </a:stretch>
        </p:blipFill>
        <p:spPr>
          <a:xfrm>
            <a:off x="1157827" y="1778458"/>
            <a:ext cx="5709410" cy="2225117"/>
          </a:xfrm>
          <a:prstGeom prst="rect">
            <a:avLst/>
          </a:prstGeom>
        </p:spPr>
      </p:pic>
      <p:sp>
        <p:nvSpPr>
          <p:cNvPr id="5" name="TextBox 4">
            <a:extLst>
              <a:ext uri="{FF2B5EF4-FFF2-40B4-BE49-F238E27FC236}">
                <a16:creationId xmlns:a16="http://schemas.microsoft.com/office/drawing/2014/main" id="{A99B8431-262A-4FF5-A0C7-F5E6D3C5E8BC}"/>
              </a:ext>
            </a:extLst>
          </p:cNvPr>
          <p:cNvSpPr txBox="1"/>
          <p:nvPr/>
        </p:nvSpPr>
        <p:spPr>
          <a:xfrm>
            <a:off x="7363326" y="1690688"/>
            <a:ext cx="3014158" cy="2400657"/>
          </a:xfrm>
          <a:prstGeom prst="rect">
            <a:avLst/>
          </a:prstGeom>
          <a:noFill/>
        </p:spPr>
        <p:txBody>
          <a:bodyPr wrap="none" rtlCol="0">
            <a:spAutoFit/>
          </a:bodyPr>
          <a:lstStyle/>
          <a:p>
            <a:r>
              <a:rPr lang="en-US" sz="3600" dirty="0"/>
              <a:t>Data Elements:</a:t>
            </a:r>
          </a:p>
          <a:p>
            <a:pPr marL="342900" indent="-342900">
              <a:buFont typeface="Arial" panose="020B0604020202020204" pitchFamily="34" charset="0"/>
              <a:buChar char="•"/>
            </a:pPr>
            <a:r>
              <a:rPr lang="en-US" sz="2400" dirty="0"/>
              <a:t>medication name</a:t>
            </a:r>
          </a:p>
          <a:p>
            <a:pPr marL="342900" indent="-342900">
              <a:buFont typeface="Arial" panose="020B0604020202020204" pitchFamily="34" charset="0"/>
              <a:buChar char="•"/>
            </a:pPr>
            <a:r>
              <a:rPr lang="en-US" sz="2400" dirty="0"/>
              <a:t>medication code</a:t>
            </a:r>
          </a:p>
          <a:p>
            <a:pPr marL="342900" indent="-342900">
              <a:buFont typeface="Arial" panose="020B0604020202020204" pitchFamily="34" charset="0"/>
              <a:buChar char="•"/>
            </a:pPr>
            <a:r>
              <a:rPr lang="en-US" sz="2400" dirty="0"/>
              <a:t>lab name</a:t>
            </a:r>
          </a:p>
          <a:p>
            <a:pPr marL="342900" indent="-342900">
              <a:buFont typeface="Arial" panose="020B0604020202020204" pitchFamily="34" charset="0"/>
              <a:buChar char="•"/>
            </a:pPr>
            <a:r>
              <a:rPr lang="en-US" sz="2400" dirty="0"/>
              <a:t>time interval</a:t>
            </a:r>
          </a:p>
          <a:p>
            <a:endParaRPr lang="en-US" dirty="0"/>
          </a:p>
        </p:txBody>
      </p:sp>
      <p:sp>
        <p:nvSpPr>
          <p:cNvPr id="6" name="TextBox 5">
            <a:extLst>
              <a:ext uri="{FF2B5EF4-FFF2-40B4-BE49-F238E27FC236}">
                <a16:creationId xmlns:a16="http://schemas.microsoft.com/office/drawing/2014/main" id="{C6B6A5DE-EEF2-4E7B-B8A8-9BFE1E46FAAC}"/>
              </a:ext>
            </a:extLst>
          </p:cNvPr>
          <p:cNvSpPr txBox="1"/>
          <p:nvPr/>
        </p:nvSpPr>
        <p:spPr>
          <a:xfrm>
            <a:off x="1668379" y="4572000"/>
            <a:ext cx="7862858" cy="1200329"/>
          </a:xfrm>
          <a:prstGeom prst="rect">
            <a:avLst/>
          </a:prstGeom>
          <a:noFill/>
        </p:spPr>
        <p:txBody>
          <a:bodyPr wrap="none" rtlCol="0">
            <a:spAutoFit/>
          </a:bodyPr>
          <a:lstStyle/>
          <a:p>
            <a:r>
              <a:rPr lang="en-US" sz="2400" dirty="0"/>
              <a:t>“If the patient has been on amiodarone for more than a year, </a:t>
            </a:r>
          </a:p>
          <a:p>
            <a:r>
              <a:rPr lang="en-US" sz="2400" dirty="0"/>
              <a:t>  and hasn’t had a TSH in the past year,</a:t>
            </a:r>
          </a:p>
          <a:p>
            <a:r>
              <a:rPr lang="en-US" sz="2400" dirty="0"/>
              <a:t>  suggest ordering TSH.”</a:t>
            </a:r>
          </a:p>
        </p:txBody>
      </p:sp>
      <p:sp>
        <p:nvSpPr>
          <p:cNvPr id="7" name="TextBox 6">
            <a:extLst>
              <a:ext uri="{FF2B5EF4-FFF2-40B4-BE49-F238E27FC236}">
                <a16:creationId xmlns:a16="http://schemas.microsoft.com/office/drawing/2014/main" id="{18743EB7-02A2-4B9A-8663-02C6A8B1417A}"/>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283110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4C88-56CE-4FD4-827B-BB507CA74A23}"/>
              </a:ext>
            </a:extLst>
          </p:cNvPr>
          <p:cNvSpPr>
            <a:spLocks noGrp="1"/>
          </p:cNvSpPr>
          <p:nvPr>
            <p:ph type="title"/>
          </p:nvPr>
        </p:nvSpPr>
        <p:spPr/>
        <p:txBody>
          <a:bodyPr/>
          <a:lstStyle/>
          <a:p>
            <a:pPr algn="ctr"/>
            <a:r>
              <a:rPr lang="en-US" dirty="0"/>
              <a:t>Case 1:  Alert Frequency Analysis</a:t>
            </a:r>
          </a:p>
        </p:txBody>
      </p:sp>
      <p:sp>
        <p:nvSpPr>
          <p:cNvPr id="3" name="Content Placeholder 2">
            <a:extLst>
              <a:ext uri="{FF2B5EF4-FFF2-40B4-BE49-F238E27FC236}">
                <a16:creationId xmlns:a16="http://schemas.microsoft.com/office/drawing/2014/main" id="{76217B19-44AB-48CD-B9B8-C5D43CE07984}"/>
              </a:ext>
            </a:extLst>
          </p:cNvPr>
          <p:cNvSpPr>
            <a:spLocks noGrp="1"/>
          </p:cNvSpPr>
          <p:nvPr>
            <p:ph idx="1"/>
          </p:nvPr>
        </p:nvSpPr>
        <p:spPr>
          <a:xfrm>
            <a:off x="838200" y="4959849"/>
            <a:ext cx="5450304" cy="1645321"/>
          </a:xfrm>
        </p:spPr>
        <p:txBody>
          <a:bodyPr/>
          <a:lstStyle/>
          <a:p>
            <a:r>
              <a:rPr lang="en-US" dirty="0"/>
              <a:t>Light blue dots: weekdays</a:t>
            </a:r>
          </a:p>
          <a:p>
            <a:r>
              <a:rPr lang="en-US" dirty="0"/>
              <a:t>Dark blue dots: weekends</a:t>
            </a:r>
          </a:p>
          <a:p>
            <a:r>
              <a:rPr lang="en-US" dirty="0"/>
              <a:t>Blue bar: period of malfunction</a:t>
            </a:r>
          </a:p>
        </p:txBody>
      </p:sp>
      <p:pic>
        <p:nvPicPr>
          <p:cNvPr id="4" name="Picture 3">
            <a:extLst>
              <a:ext uri="{FF2B5EF4-FFF2-40B4-BE49-F238E27FC236}">
                <a16:creationId xmlns:a16="http://schemas.microsoft.com/office/drawing/2014/main" id="{83680733-1786-4178-8E9D-3686FC286C89}"/>
              </a:ext>
            </a:extLst>
          </p:cNvPr>
          <p:cNvPicPr>
            <a:picLocks noChangeAspect="1"/>
          </p:cNvPicPr>
          <p:nvPr/>
        </p:nvPicPr>
        <p:blipFill>
          <a:blip r:embed="rId2"/>
          <a:stretch>
            <a:fillRect/>
          </a:stretch>
        </p:blipFill>
        <p:spPr>
          <a:xfrm>
            <a:off x="838200" y="1690689"/>
            <a:ext cx="4480948" cy="3154953"/>
          </a:xfrm>
          <a:prstGeom prst="rect">
            <a:avLst/>
          </a:prstGeom>
        </p:spPr>
      </p:pic>
      <p:sp>
        <p:nvSpPr>
          <p:cNvPr id="5" name="TextBox 4">
            <a:extLst>
              <a:ext uri="{FF2B5EF4-FFF2-40B4-BE49-F238E27FC236}">
                <a16:creationId xmlns:a16="http://schemas.microsoft.com/office/drawing/2014/main" id="{CEDBC9F0-B447-41F5-9787-2B4DA06B8290}"/>
              </a:ext>
            </a:extLst>
          </p:cNvPr>
          <p:cNvSpPr txBox="1"/>
          <p:nvPr/>
        </p:nvSpPr>
        <p:spPr>
          <a:xfrm>
            <a:off x="6017018" y="1690688"/>
            <a:ext cx="5336782" cy="2585323"/>
          </a:xfrm>
          <a:prstGeom prst="rect">
            <a:avLst/>
          </a:prstGeom>
          <a:noFill/>
        </p:spPr>
        <p:txBody>
          <a:bodyPr wrap="none" rtlCol="0">
            <a:spAutoFit/>
          </a:bodyPr>
          <a:lstStyle/>
          <a:p>
            <a:pPr algn="ctr"/>
            <a:r>
              <a:rPr lang="en-US" sz="3600" dirty="0"/>
              <a:t>What pattern do you see?</a:t>
            </a:r>
          </a:p>
          <a:p>
            <a:pPr algn="ctr"/>
            <a:endParaRPr lang="en-US" dirty="0"/>
          </a:p>
          <a:p>
            <a:pPr algn="ctr"/>
            <a:r>
              <a:rPr lang="en-US" sz="2400" dirty="0"/>
              <a:t>Subtle decrease in firing rate, </a:t>
            </a:r>
          </a:p>
          <a:p>
            <a:pPr algn="ctr"/>
            <a:r>
              <a:rPr lang="en-US" sz="2400" dirty="0"/>
              <a:t>then abrupt increase</a:t>
            </a:r>
          </a:p>
          <a:p>
            <a:pPr algn="ctr"/>
            <a:endParaRPr lang="en-US" dirty="0"/>
          </a:p>
          <a:p>
            <a:pPr algn="ctr"/>
            <a:endParaRPr lang="en-US" dirty="0"/>
          </a:p>
          <a:p>
            <a:endParaRPr lang="en-US" sz="2400" dirty="0"/>
          </a:p>
        </p:txBody>
      </p:sp>
      <p:sp>
        <p:nvSpPr>
          <p:cNvPr id="6" name="TextBox 5">
            <a:extLst>
              <a:ext uri="{FF2B5EF4-FFF2-40B4-BE49-F238E27FC236}">
                <a16:creationId xmlns:a16="http://schemas.microsoft.com/office/drawing/2014/main" id="{4FD0B153-F888-4693-8DF1-6279A6204BD1}"/>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18646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7E5E1-48BF-437C-A479-82DB63BA036B}"/>
              </a:ext>
            </a:extLst>
          </p:cNvPr>
          <p:cNvSpPr>
            <a:spLocks noGrp="1"/>
          </p:cNvSpPr>
          <p:nvPr>
            <p:ph type="title"/>
          </p:nvPr>
        </p:nvSpPr>
        <p:spPr/>
        <p:txBody>
          <a:bodyPr/>
          <a:lstStyle/>
          <a:p>
            <a:pPr algn="ctr"/>
            <a:r>
              <a:rPr lang="en-US" dirty="0"/>
              <a:t>Case 1:  Sequence of Events</a:t>
            </a:r>
          </a:p>
        </p:txBody>
      </p:sp>
      <p:sp>
        <p:nvSpPr>
          <p:cNvPr id="3" name="Content Placeholder 2">
            <a:extLst>
              <a:ext uri="{FF2B5EF4-FFF2-40B4-BE49-F238E27FC236}">
                <a16:creationId xmlns:a16="http://schemas.microsoft.com/office/drawing/2014/main" id="{64A98BA5-4C9F-49B1-98DD-4B98E98525C1}"/>
              </a:ext>
            </a:extLst>
          </p:cNvPr>
          <p:cNvSpPr>
            <a:spLocks noGrp="1"/>
          </p:cNvSpPr>
          <p:nvPr>
            <p:ph idx="1"/>
          </p:nvPr>
        </p:nvSpPr>
        <p:spPr>
          <a:xfrm>
            <a:off x="5509260" y="1690688"/>
            <a:ext cx="6041056" cy="4486275"/>
          </a:xfrm>
        </p:spPr>
        <p:txBody>
          <a:bodyPr/>
          <a:lstStyle/>
          <a:p>
            <a:r>
              <a:rPr lang="en-US" dirty="0"/>
              <a:t>11/2009:  EHR update</a:t>
            </a:r>
          </a:p>
          <a:p>
            <a:pPr lvl="1"/>
            <a:r>
              <a:rPr lang="en-US" dirty="0"/>
              <a:t>Amiodarone ID code changed to 7099</a:t>
            </a:r>
          </a:p>
          <a:p>
            <a:r>
              <a:rPr lang="en-US" dirty="0"/>
              <a:t>11/2010:  Firing rate starts declining</a:t>
            </a:r>
          </a:p>
          <a:p>
            <a:pPr lvl="1"/>
            <a:r>
              <a:rPr lang="en-US" dirty="0"/>
              <a:t>Effect delayed by one year due to rule conditions</a:t>
            </a:r>
          </a:p>
          <a:p>
            <a:pPr lvl="1"/>
            <a:r>
              <a:rPr lang="en-US" dirty="0"/>
              <a:t>Continues to fire for patients started on amiodarone before the change</a:t>
            </a:r>
          </a:p>
          <a:p>
            <a:r>
              <a:rPr lang="en-US" dirty="0"/>
              <a:t>01/2013:  Firing rate abruptly climbs</a:t>
            </a:r>
          </a:p>
          <a:p>
            <a:pPr lvl="1"/>
            <a:r>
              <a:rPr lang="en-US" dirty="0"/>
              <a:t>Rule updated to detect both: 40 </a:t>
            </a:r>
            <a:r>
              <a:rPr lang="en-US" i="1" dirty="0"/>
              <a:t>or</a:t>
            </a:r>
            <a:r>
              <a:rPr lang="en-US" dirty="0"/>
              <a:t> 70991</a:t>
            </a:r>
          </a:p>
        </p:txBody>
      </p:sp>
      <p:pic>
        <p:nvPicPr>
          <p:cNvPr id="4" name="Picture 3">
            <a:extLst>
              <a:ext uri="{FF2B5EF4-FFF2-40B4-BE49-F238E27FC236}">
                <a16:creationId xmlns:a16="http://schemas.microsoft.com/office/drawing/2014/main" id="{0B15321C-1DC7-4F0E-A763-3386F7BBF069}"/>
              </a:ext>
            </a:extLst>
          </p:cNvPr>
          <p:cNvPicPr>
            <a:picLocks noChangeAspect="1"/>
          </p:cNvPicPr>
          <p:nvPr/>
        </p:nvPicPr>
        <p:blipFill>
          <a:blip r:embed="rId2"/>
          <a:stretch>
            <a:fillRect/>
          </a:stretch>
        </p:blipFill>
        <p:spPr>
          <a:xfrm>
            <a:off x="838200" y="1690689"/>
            <a:ext cx="4480948" cy="3154953"/>
          </a:xfrm>
          <a:prstGeom prst="rect">
            <a:avLst/>
          </a:prstGeom>
        </p:spPr>
      </p:pic>
      <p:sp>
        <p:nvSpPr>
          <p:cNvPr id="5" name="TextBox 4">
            <a:extLst>
              <a:ext uri="{FF2B5EF4-FFF2-40B4-BE49-F238E27FC236}">
                <a16:creationId xmlns:a16="http://schemas.microsoft.com/office/drawing/2014/main" id="{6D9EB5B8-AD6E-456A-8042-A5F9ECB273ED}"/>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153190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D776-DD5A-48E5-9261-C50F314DD28F}"/>
              </a:ext>
            </a:extLst>
          </p:cNvPr>
          <p:cNvSpPr>
            <a:spLocks noGrp="1"/>
          </p:cNvSpPr>
          <p:nvPr>
            <p:ph type="title"/>
          </p:nvPr>
        </p:nvSpPr>
        <p:spPr>
          <a:xfrm>
            <a:off x="838200" y="365125"/>
            <a:ext cx="10515600" cy="1325563"/>
          </a:xfrm>
        </p:spPr>
        <p:txBody>
          <a:bodyPr>
            <a:normAutofit/>
          </a:bodyPr>
          <a:lstStyle/>
          <a:p>
            <a:pPr algn="ctr"/>
            <a:r>
              <a:rPr lang="en-US" sz="6000" b="1" dirty="0"/>
              <a:t>FINAL ANALYSIS</a:t>
            </a:r>
          </a:p>
        </p:txBody>
      </p:sp>
      <p:sp>
        <p:nvSpPr>
          <p:cNvPr id="3" name="Content Placeholder 2">
            <a:extLst>
              <a:ext uri="{FF2B5EF4-FFF2-40B4-BE49-F238E27FC236}">
                <a16:creationId xmlns:a16="http://schemas.microsoft.com/office/drawing/2014/main" id="{BD345EB1-B887-49AF-9080-2A0D476615EE}"/>
              </a:ext>
            </a:extLst>
          </p:cNvPr>
          <p:cNvSpPr>
            <a:spLocks noGrp="1"/>
          </p:cNvSpPr>
          <p:nvPr>
            <p:ph idx="1"/>
          </p:nvPr>
        </p:nvSpPr>
        <p:spPr/>
        <p:txBody>
          <a:bodyPr>
            <a:normAutofit/>
          </a:bodyPr>
          <a:lstStyle/>
          <a:p>
            <a:pPr marL="0" indent="0" algn="ctr">
              <a:buNone/>
            </a:pPr>
            <a:endParaRPr lang="en-US" sz="4800" dirty="0"/>
          </a:p>
          <a:p>
            <a:pPr marL="0" indent="0" algn="ctr">
              <a:buNone/>
            </a:pPr>
            <a:r>
              <a:rPr lang="en-US" sz="4800" dirty="0"/>
              <a:t>Functioning as designed.</a:t>
            </a:r>
          </a:p>
          <a:p>
            <a:pPr marL="0" indent="0" algn="ctr">
              <a:buNone/>
            </a:pPr>
            <a:r>
              <a:rPr lang="en-US" dirty="0"/>
              <a:t>Every system is perfectly designed to get the results it gets.</a:t>
            </a:r>
          </a:p>
        </p:txBody>
      </p:sp>
      <p:sp>
        <p:nvSpPr>
          <p:cNvPr id="4" name="TextBox 3">
            <a:extLst>
              <a:ext uri="{FF2B5EF4-FFF2-40B4-BE49-F238E27FC236}">
                <a16:creationId xmlns:a16="http://schemas.microsoft.com/office/drawing/2014/main" id="{7256ECE2-F756-4B1E-99D7-E9906A36FFEE}"/>
              </a:ext>
            </a:extLst>
          </p:cNvPr>
          <p:cNvSpPr txBox="1"/>
          <p:nvPr/>
        </p:nvSpPr>
        <p:spPr>
          <a:xfrm>
            <a:off x="2094376" y="4620126"/>
            <a:ext cx="8388258" cy="523220"/>
          </a:xfrm>
          <a:prstGeom prst="rect">
            <a:avLst/>
          </a:prstGeom>
          <a:noFill/>
        </p:spPr>
        <p:txBody>
          <a:bodyPr wrap="none" rtlCol="0">
            <a:spAutoFit/>
          </a:bodyPr>
          <a:lstStyle/>
          <a:p>
            <a:r>
              <a:rPr lang="en-US" sz="2800" dirty="0"/>
              <a:t>Inspired, the team at BWH looked at their other alerts ...</a:t>
            </a:r>
          </a:p>
        </p:txBody>
      </p:sp>
    </p:spTree>
    <p:extLst>
      <p:ext uri="{BB962C8B-B14F-4D97-AF65-F5344CB8AC3E}">
        <p14:creationId xmlns:p14="http://schemas.microsoft.com/office/powerpoint/2010/main" val="268253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EDA9-D79A-4E6D-89E5-FADC8F499FD4}"/>
              </a:ext>
            </a:extLst>
          </p:cNvPr>
          <p:cNvSpPr>
            <a:spLocks noGrp="1"/>
          </p:cNvSpPr>
          <p:nvPr>
            <p:ph type="title"/>
          </p:nvPr>
        </p:nvSpPr>
        <p:spPr/>
        <p:txBody>
          <a:bodyPr/>
          <a:lstStyle/>
          <a:p>
            <a:pPr algn="ctr"/>
            <a:r>
              <a:rPr lang="en-US" dirty="0"/>
              <a:t>Case 2:  Lead Screening for 2 Year </a:t>
            </a:r>
            <a:r>
              <a:rPr lang="en-US" dirty="0" err="1"/>
              <a:t>Olds</a:t>
            </a:r>
            <a:endParaRPr lang="en-US" dirty="0"/>
          </a:p>
        </p:txBody>
      </p:sp>
      <p:sp>
        <p:nvSpPr>
          <p:cNvPr id="3" name="Content Placeholder 2">
            <a:extLst>
              <a:ext uri="{FF2B5EF4-FFF2-40B4-BE49-F238E27FC236}">
                <a16:creationId xmlns:a16="http://schemas.microsoft.com/office/drawing/2014/main" id="{310DBAE7-BCF2-4DAF-B5E0-1DA43A5FDB85}"/>
              </a:ext>
            </a:extLst>
          </p:cNvPr>
          <p:cNvSpPr>
            <a:spLocks noGrp="1"/>
          </p:cNvSpPr>
          <p:nvPr>
            <p:ph idx="1"/>
          </p:nvPr>
        </p:nvSpPr>
        <p:spPr>
          <a:xfrm>
            <a:off x="132348" y="1729039"/>
            <a:ext cx="5546558" cy="4351338"/>
          </a:xfrm>
        </p:spPr>
        <p:txBody>
          <a:bodyPr/>
          <a:lstStyle/>
          <a:p>
            <a:pPr marL="0" indent="0" algn="ctr">
              <a:buNone/>
            </a:pPr>
            <a:r>
              <a:rPr lang="en-US" sz="3600" u="sng" dirty="0"/>
              <a:t>Rule</a:t>
            </a:r>
          </a:p>
          <a:p>
            <a:pPr marL="0" indent="0">
              <a:buNone/>
            </a:pPr>
            <a:endParaRPr lang="en-US" dirty="0"/>
          </a:p>
          <a:p>
            <a:pPr marL="0" indent="0" algn="ctr">
              <a:buNone/>
            </a:pPr>
            <a:r>
              <a:rPr lang="en-US" dirty="0"/>
              <a:t>If patient 23 – 29 months old,</a:t>
            </a:r>
          </a:p>
          <a:p>
            <a:pPr marL="0" indent="0" algn="ctr">
              <a:buNone/>
            </a:pPr>
            <a:r>
              <a:rPr lang="en-US" dirty="0"/>
              <a:t>and no lead results w/in 6 months,</a:t>
            </a:r>
          </a:p>
          <a:p>
            <a:pPr marL="0" indent="0" algn="ctr">
              <a:buNone/>
            </a:pPr>
            <a:r>
              <a:rPr lang="en-US" dirty="0"/>
              <a:t>suggest lead testing.</a:t>
            </a:r>
          </a:p>
        </p:txBody>
      </p:sp>
      <p:pic>
        <p:nvPicPr>
          <p:cNvPr id="4" name="Picture 3">
            <a:extLst>
              <a:ext uri="{FF2B5EF4-FFF2-40B4-BE49-F238E27FC236}">
                <a16:creationId xmlns:a16="http://schemas.microsoft.com/office/drawing/2014/main" id="{2FC45B5A-6C62-49A0-AD0C-A5414C82B133}"/>
              </a:ext>
            </a:extLst>
          </p:cNvPr>
          <p:cNvPicPr>
            <a:picLocks noChangeAspect="1"/>
          </p:cNvPicPr>
          <p:nvPr/>
        </p:nvPicPr>
        <p:blipFill>
          <a:blip r:embed="rId2"/>
          <a:stretch>
            <a:fillRect/>
          </a:stretch>
        </p:blipFill>
        <p:spPr>
          <a:xfrm>
            <a:off x="5710990" y="2597150"/>
            <a:ext cx="5810250" cy="3895725"/>
          </a:xfrm>
          <a:prstGeom prst="rect">
            <a:avLst/>
          </a:prstGeom>
        </p:spPr>
      </p:pic>
      <p:sp>
        <p:nvSpPr>
          <p:cNvPr id="5" name="TextBox 4">
            <a:extLst>
              <a:ext uri="{FF2B5EF4-FFF2-40B4-BE49-F238E27FC236}">
                <a16:creationId xmlns:a16="http://schemas.microsoft.com/office/drawing/2014/main" id="{F201D30F-61C7-406B-832F-79DA272ED95B}"/>
              </a:ext>
            </a:extLst>
          </p:cNvPr>
          <p:cNvSpPr txBox="1"/>
          <p:nvPr/>
        </p:nvSpPr>
        <p:spPr>
          <a:xfrm>
            <a:off x="8013389" y="1690688"/>
            <a:ext cx="1558375" cy="646331"/>
          </a:xfrm>
          <a:prstGeom prst="rect">
            <a:avLst/>
          </a:prstGeom>
          <a:noFill/>
        </p:spPr>
        <p:txBody>
          <a:bodyPr wrap="none" rtlCol="0">
            <a:spAutoFit/>
          </a:bodyPr>
          <a:lstStyle/>
          <a:p>
            <a:r>
              <a:rPr lang="en-US" sz="3600" u="sng" dirty="0"/>
              <a:t>Pattern</a:t>
            </a:r>
          </a:p>
        </p:txBody>
      </p:sp>
      <p:sp>
        <p:nvSpPr>
          <p:cNvPr id="6" name="TextBox 5">
            <a:extLst>
              <a:ext uri="{FF2B5EF4-FFF2-40B4-BE49-F238E27FC236}">
                <a16:creationId xmlns:a16="http://schemas.microsoft.com/office/drawing/2014/main" id="{958E4C43-9705-4F68-8564-016DEF7DB64F}"/>
              </a:ext>
            </a:extLst>
          </p:cNvPr>
          <p:cNvSpPr txBox="1"/>
          <p:nvPr/>
        </p:nvSpPr>
        <p:spPr>
          <a:xfrm>
            <a:off x="10158670" y="6311900"/>
            <a:ext cx="2002023" cy="369332"/>
          </a:xfrm>
          <a:prstGeom prst="rect">
            <a:avLst/>
          </a:prstGeom>
          <a:noFill/>
        </p:spPr>
        <p:txBody>
          <a:bodyPr wrap="none" rtlCol="0">
            <a:spAutoFit/>
          </a:bodyPr>
          <a:lstStyle/>
          <a:p>
            <a:r>
              <a:rPr lang="en-US" dirty="0"/>
              <a:t>(Wright et al, 2016)</a:t>
            </a:r>
          </a:p>
        </p:txBody>
      </p:sp>
    </p:spTree>
    <p:extLst>
      <p:ext uri="{BB962C8B-B14F-4D97-AF65-F5344CB8AC3E}">
        <p14:creationId xmlns:p14="http://schemas.microsoft.com/office/powerpoint/2010/main" val="256743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3215</Words>
  <Application>Microsoft Office PowerPoint</Application>
  <PresentationFormat>Widescreen</PresentationFormat>
  <Paragraphs>359</Paragraphs>
  <Slides>31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Clinical Decision Support Malfunctions</vt:lpstr>
      <vt:lpstr>Objectives</vt:lpstr>
      <vt:lpstr>Why You Should Care:</vt:lpstr>
      <vt:lpstr>Case 1:  Thyroid Function Testing</vt:lpstr>
      <vt:lpstr>Case 1:  Thyroid Function Testing Alert Rule</vt:lpstr>
      <vt:lpstr>Case 1:  Alert Frequency Analysis</vt:lpstr>
      <vt:lpstr>Case 1:  Sequence of Events</vt:lpstr>
      <vt:lpstr>FINAL ANALYSIS</vt:lpstr>
      <vt:lpstr>Case 2:  Lead Screening for 2 Year Olds</vt:lpstr>
      <vt:lpstr>Case 2:  Pattern Analysis</vt:lpstr>
      <vt:lpstr>Case 2:  Root Cause Analysis</vt:lpstr>
      <vt:lpstr>Other Examples</vt:lpstr>
      <vt:lpstr>A Taxonomy of CDS Malfunctions</vt:lpstr>
      <vt:lpstr>Taxonomy Overview</vt:lpstr>
      <vt:lpstr>Causes of Malfunctions</vt:lpstr>
      <vt:lpstr>Mode of Malfunction Discovery</vt:lpstr>
      <vt:lpstr>When Malfunction Began (high risk events)</vt:lpstr>
      <vt:lpstr>How Malfunction Affected Rule Firing</vt:lpstr>
      <vt:lpstr>Classifying Our Case Studies ...</vt:lpstr>
      <vt:lpstr>Ways to Identify CDS Malfunctions</vt:lpstr>
      <vt:lpstr>Identifying CDS Malfunctions:  OHSU Experience</vt:lpstr>
      <vt:lpstr>Improving  CDSS Reliability</vt:lpstr>
      <vt:lpstr>Fellow Opportunities</vt:lpstr>
      <vt:lpstr>References</vt:lpstr>
      <vt:lpstr>BONUS ROUND</vt:lpstr>
      <vt:lpstr>And Finally, A Quick Review ...</vt:lpstr>
      <vt:lpstr>The Five Rights of Clinical Decision Support</vt:lpstr>
      <vt:lpstr>The Five Rights of Clinical Decision Support</vt:lpstr>
      <vt:lpstr>The Five Rights of Clinical Decision Support</vt:lpstr>
      <vt:lpstr>The Five Rights of Clinical Decision Support</vt:lpstr>
      <vt:lpstr>The Five Rights of Clinical Decision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Decision Support Malfunctions</dc:title>
  <dc:creator>David Alt</dc:creator>
  <cp:lastModifiedBy>David Alt</cp:lastModifiedBy>
  <cp:revision>5</cp:revision>
  <dcterms:created xsi:type="dcterms:W3CDTF">2018-10-18T17:46:17Z</dcterms:created>
  <dcterms:modified xsi:type="dcterms:W3CDTF">2018-10-22T00:06:40Z</dcterms:modified>
</cp:coreProperties>
</file>